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73" r:id="rId14"/>
  </p:sldIdLst>
  <p:sldSz cx="9144000" cy="6858000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16" autoAdjust="0"/>
    <p:restoredTop sz="94660"/>
  </p:normalViewPr>
  <p:slideViewPr>
    <p:cSldViewPr>
      <p:cViewPr varScale="1">
        <p:scale>
          <a:sx n="65" d="100"/>
          <a:sy n="65" d="100"/>
        </p:scale>
        <p:origin x="-130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18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685800" y="2130480"/>
            <a:ext cx="7770600" cy="146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2"/>
          <p:cNvSpPr/>
          <p:nvPr/>
        </p:nvSpPr>
        <p:spPr>
          <a:xfrm>
            <a:off x="1428840" y="4429080"/>
            <a:ext cx="6399000" cy="175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s-ES" sz="3200" b="1" strike="noStrike" spc="-1" dirty="0">
                <a:solidFill>
                  <a:srgbClr val="8B8B8B"/>
                </a:solidFill>
                <a:latin typeface="Arial Narrow"/>
                <a:ea typeface="DejaVu Sans"/>
              </a:rPr>
              <a:t>PRESENTACIÓN </a:t>
            </a:r>
            <a:endParaRPr lang="es-E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s-ES" sz="3200" b="1" strike="noStrike" spc="-1" dirty="0">
                <a:solidFill>
                  <a:srgbClr val="8B8B8B"/>
                </a:solidFill>
                <a:latin typeface="Arial Narrow"/>
                <a:ea typeface="DejaVu Sans"/>
              </a:rPr>
              <a:t>BACHILLERATO A DISTANCIA</a:t>
            </a:r>
            <a:endParaRPr lang="es-E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s-ES" sz="3200" b="1" strike="noStrike" spc="-1" dirty="0">
                <a:solidFill>
                  <a:srgbClr val="8B8B8B"/>
                </a:solidFill>
                <a:latin typeface="Arial Narrow"/>
                <a:ea typeface="DejaVu Sans"/>
              </a:rPr>
              <a:t>CURSO </a:t>
            </a:r>
            <a:r>
              <a:rPr lang="es-ES" sz="3200" b="1" strike="noStrike" spc="-1" dirty="0" smtClean="0">
                <a:solidFill>
                  <a:srgbClr val="8B8B8B"/>
                </a:solidFill>
                <a:latin typeface="Arial Narrow"/>
                <a:ea typeface="DejaVu Sans"/>
              </a:rPr>
              <a:t>2021-22</a:t>
            </a:r>
            <a:endParaRPr lang="es-ES" sz="3200" b="0" strike="noStrike" spc="-1" dirty="0">
              <a:latin typeface="Arial"/>
            </a:endParaRPr>
          </a:p>
        </p:txBody>
      </p:sp>
      <p:pic>
        <p:nvPicPr>
          <p:cNvPr id="154" name="Picture 4"/>
          <p:cNvPicPr/>
          <p:nvPr/>
        </p:nvPicPr>
        <p:blipFill>
          <a:blip r:embed="rId2"/>
          <a:stretch/>
        </p:blipFill>
        <p:spPr>
          <a:xfrm>
            <a:off x="0" y="571320"/>
            <a:ext cx="9142200" cy="3643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entra</a:t>
            </a:r>
            <a:endParaRPr lang="es-ES" sz="4400" b="0" strike="noStrike" spc="-1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457200" y="1600200"/>
            <a:ext cx="8227800" cy="470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343080" indent="-341280" algn="just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Hasta que estés dado de alta (matriculado), podrás entrar como</a:t>
            </a:r>
            <a:endParaRPr lang="es-ES" sz="2400" b="0" strike="noStrike" spc="-1" dirty="0">
              <a:latin typeface="Arial"/>
            </a:endParaRPr>
          </a:p>
          <a:p>
            <a:pPr marL="343080" indent="-341280" algn="ctr">
              <a:lnSpc>
                <a:spcPct val="100000"/>
              </a:lnSpc>
              <a:spcBef>
                <a:spcPts val="641"/>
              </a:spcBef>
            </a:pPr>
            <a:r>
              <a:rPr lang="es-ES" sz="2400" b="1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Invitado</a:t>
            </a:r>
            <a:endParaRPr lang="es-ES" sz="2400" b="0" strike="noStrike" spc="-1" dirty="0">
              <a:latin typeface="Arial"/>
            </a:endParaRPr>
          </a:p>
          <a:p>
            <a:pPr marL="343080" indent="-34128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s-ES" sz="2400" b="1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Contraseña: estuBachi_2015</a:t>
            </a:r>
            <a:endParaRPr lang="es-ES" sz="2400" b="0" strike="noStrike" spc="-1" dirty="0">
              <a:latin typeface="Arial"/>
            </a:endParaRPr>
          </a:p>
          <a:p>
            <a:pPr marL="343080" indent="-341280" algn="just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Una vez matriculados:</a:t>
            </a:r>
            <a:endParaRPr lang="es-ES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endParaRPr lang="es-ES" sz="2400" b="0" strike="noStrike" spc="-1" dirty="0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561"/>
              </a:spcBef>
              <a:buClr>
                <a:srgbClr val="8064A2"/>
              </a:buClr>
              <a:buFont typeface="Arial"/>
              <a:buChar char="–"/>
            </a:pPr>
            <a:r>
              <a:rPr lang="es-ES" sz="2400" b="1" strike="noStrike" spc="-1" dirty="0">
                <a:solidFill>
                  <a:srgbClr val="8064A2"/>
                </a:solidFill>
                <a:latin typeface="Arial Narrow"/>
                <a:ea typeface="DejaVu Sans"/>
              </a:rPr>
              <a:t>Usuario:   </a:t>
            </a:r>
            <a:r>
              <a:rPr lang="es-ES" sz="2400" b="1" strike="noStrike" spc="-1" dirty="0">
                <a:solidFill>
                  <a:srgbClr val="C00000"/>
                </a:solidFill>
                <a:latin typeface="Arial Narrow"/>
                <a:ea typeface="DejaVu Sans"/>
              </a:rPr>
              <a:t>NIF / NIE, CON LAS LETRAS EN </a:t>
            </a:r>
            <a:r>
              <a:rPr lang="es-ES" sz="2400" b="1" u="sng" strike="noStrike" spc="-1" dirty="0">
                <a:solidFill>
                  <a:srgbClr val="C00000"/>
                </a:solidFill>
                <a:uFillTx/>
                <a:latin typeface="Arial Narrow"/>
                <a:ea typeface="DejaVu Sans"/>
              </a:rPr>
              <a:t>MÍNUSCULA</a:t>
            </a:r>
            <a:endParaRPr lang="es-ES" sz="2400" b="0" strike="noStrike" spc="-1" dirty="0">
              <a:latin typeface="Arial"/>
            </a:endParaRPr>
          </a:p>
          <a:p>
            <a:pPr marL="457200" algn="just">
              <a:lnSpc>
                <a:spcPct val="100000"/>
              </a:lnSpc>
              <a:spcBef>
                <a:spcPts val="561"/>
              </a:spcBef>
            </a:pPr>
            <a:endParaRPr lang="es-ES" sz="2400" b="0" strike="noStrike" spc="-1" dirty="0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561"/>
              </a:spcBef>
              <a:buClr>
                <a:srgbClr val="8064A2"/>
              </a:buClr>
              <a:buFont typeface="Arial"/>
              <a:buChar char="–"/>
            </a:pPr>
            <a:r>
              <a:rPr lang="es-ES" sz="2400" b="1" strike="noStrike" spc="-1" dirty="0">
                <a:solidFill>
                  <a:srgbClr val="8064A2"/>
                </a:solidFill>
                <a:latin typeface="Arial Narrow"/>
                <a:ea typeface="DejaVu Sans"/>
              </a:rPr>
              <a:t>Clave:   </a:t>
            </a:r>
            <a:r>
              <a:rPr lang="es-ES" sz="2400" b="1" strike="noStrike" spc="-1" dirty="0">
                <a:solidFill>
                  <a:srgbClr val="C00000"/>
                </a:solidFill>
                <a:latin typeface="Arial Narrow"/>
                <a:ea typeface="DejaVu Sans"/>
              </a:rPr>
              <a:t>M.+ NIF/NIE , CON LAS LETRAS EN </a:t>
            </a:r>
            <a:r>
              <a:rPr lang="es-ES" sz="2400" b="1" u="sng" strike="noStrike" spc="-1" dirty="0">
                <a:solidFill>
                  <a:srgbClr val="C00000"/>
                </a:solidFill>
                <a:uFillTx/>
                <a:latin typeface="Arial Narrow"/>
                <a:ea typeface="DejaVu Sans"/>
              </a:rPr>
              <a:t>MÍNUSCULA</a:t>
            </a:r>
            <a:endParaRPr lang="es-E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400" b="0" strike="noStrike" spc="-1" dirty="0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561"/>
              </a:spcBef>
              <a:buClr>
                <a:srgbClr val="C00000"/>
              </a:buClr>
              <a:buFont typeface="Arial"/>
              <a:buChar char="–"/>
            </a:pPr>
            <a:r>
              <a:rPr lang="es-ES" sz="2400" b="1" strike="noStrike" spc="-1" dirty="0">
                <a:solidFill>
                  <a:srgbClr val="C00000"/>
                </a:solidFill>
                <a:latin typeface="Arial Narrow"/>
                <a:ea typeface="DejaVu Sans"/>
              </a:rPr>
              <a:t>Es obligatorio que todos tengáis una </a:t>
            </a:r>
            <a:r>
              <a:rPr lang="es-ES" sz="2400" b="1" u="sng" strike="noStrike" spc="-1" dirty="0">
                <a:solidFill>
                  <a:srgbClr val="C00000"/>
                </a:solidFill>
                <a:uFillTx/>
                <a:latin typeface="Arial Narrow"/>
                <a:ea typeface="DejaVu Sans"/>
              </a:rPr>
              <a:t>cuenta única de correo electrónica</a:t>
            </a:r>
            <a:r>
              <a:rPr lang="es-ES" sz="2400" b="1" strike="noStrike" spc="-1" dirty="0">
                <a:solidFill>
                  <a:srgbClr val="C00000"/>
                </a:solidFill>
                <a:latin typeface="Arial Narrow"/>
                <a:ea typeface="DejaVu Sans"/>
              </a:rPr>
              <a:t>. Es la que habréis dado en el momento de hacer la matrícula.</a:t>
            </a:r>
            <a:endParaRPr lang="es-E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es-ES" sz="2400" b="0" strike="noStrike" spc="-1" dirty="0"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609480" y="426960"/>
            <a:ext cx="8227800" cy="767880"/>
          </a:xfrm>
          <a:prstGeom prst="rect">
            <a:avLst/>
          </a:prstGeom>
          <a:gradFill rotWithShape="0">
            <a:gsLst>
              <a:gs pos="0">
                <a:srgbClr val="C0D0FA"/>
              </a:gs>
              <a:gs pos="100000">
                <a:srgbClr val="147AFB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S" sz="3200" b="1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Entrada como INVITADO</a:t>
            </a:r>
            <a:endParaRPr lang="es-ES" sz="3200" b="0" strike="noStrike" spc="-1" dirty="0">
              <a:latin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Picture 4"/>
          <p:cNvPicPr/>
          <p:nvPr/>
        </p:nvPicPr>
        <p:blipFill>
          <a:blip r:embed="rId2"/>
          <a:stretch/>
        </p:blipFill>
        <p:spPr>
          <a:xfrm>
            <a:off x="0" y="1292760"/>
            <a:ext cx="9142200" cy="3643200"/>
          </a:xfrm>
          <a:prstGeom prst="rect">
            <a:avLst/>
          </a:prstGeom>
          <a:ln>
            <a:noFill/>
          </a:ln>
        </p:spPr>
      </p:pic>
      <p:pic>
        <p:nvPicPr>
          <p:cNvPr id="185" name="4 Imagen"/>
          <p:cNvPicPr/>
          <p:nvPr/>
        </p:nvPicPr>
        <p:blipFill>
          <a:blip r:embed="rId3"/>
          <a:srcRect t="10924" r="30010" b="26891"/>
          <a:stretch/>
        </p:blipFill>
        <p:spPr>
          <a:xfrm>
            <a:off x="6012000" y="4077000"/>
            <a:ext cx="2446560" cy="15102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gradFill rotWithShape="0">
            <a:gsLst>
              <a:gs pos="0">
                <a:srgbClr val="C0D0FA"/>
              </a:gs>
              <a:gs pos="100000">
                <a:srgbClr val="147AFB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S" sz="3600" b="1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¿Qué es el Bachillerato a Distancia?</a:t>
            </a:r>
            <a:endParaRPr lang="es-ES" sz="3600" b="0" strike="noStrike" spc="-1" dirty="0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20000"/>
          </a:bodyPr>
          <a:lstStyle/>
          <a:p>
            <a:pPr marL="343080" indent="-3412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Es una modalidad </a:t>
            </a:r>
            <a:r>
              <a:rPr lang="es-ES" sz="2400" b="0" u="sng" strike="noStrike" spc="-1" dirty="0">
                <a:solidFill>
                  <a:srgbClr val="000000"/>
                </a:solidFill>
                <a:uFillTx/>
                <a:latin typeface="Arial Narrow"/>
                <a:ea typeface="DejaVu Sans"/>
              </a:rPr>
              <a:t>no presencial</a:t>
            </a:r>
            <a:r>
              <a:rPr lang="es-ES" sz="24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 que permite a aquellas personas que no pueden acceder al centro la posibilidad de obtener el título de Bachillerato.</a:t>
            </a:r>
            <a:endParaRPr lang="es-ES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es-ES" sz="2400" b="0" strike="noStrike" spc="-1" dirty="0">
              <a:latin typeface="Arial"/>
            </a:endParaRPr>
          </a:p>
          <a:p>
            <a:pPr marL="343080" indent="-3412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Es para adultos, excepcionalmente mayores de 16 años con contrato laboral o que por circunstancias personales no pueden acudir a la Educación Presencial en horario de diurno,</a:t>
            </a:r>
            <a:r>
              <a:rPr lang="es-ES" sz="2400" b="1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 deportistas de alto rendimiento y alumnos que compatibilicen estudios con el Conservatorio de Música.</a:t>
            </a:r>
            <a:r>
              <a:rPr lang="es-ES" sz="24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 </a:t>
            </a:r>
            <a:endParaRPr lang="es-ES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es-ES" sz="2400" b="0" strike="noStrike" spc="-1" dirty="0">
              <a:latin typeface="Arial"/>
            </a:endParaRPr>
          </a:p>
          <a:p>
            <a:pPr marL="343080" indent="-3412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Las ventajas que presenta son:</a:t>
            </a:r>
            <a:endParaRPr lang="es-ES" sz="2400" b="0" strike="noStrike" spc="-1" dirty="0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Se adapta a los ritmos  y posibilidades de los estudiantes</a:t>
            </a:r>
            <a:endParaRPr lang="es-ES" sz="2400" b="0" strike="noStrike" spc="-1" dirty="0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No hay límite de convocatorias</a:t>
            </a:r>
            <a:endParaRPr lang="es-ES" sz="2400" b="0" strike="noStrike" spc="-1" dirty="0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Una vez que has aprobado una materia la tienes aprobada para siempre. No se repiten  esas materias en cursos siguientes</a:t>
            </a:r>
            <a:endParaRPr lang="es-ES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gradFill rotWithShape="0">
            <a:gsLst>
              <a:gs pos="0">
                <a:srgbClr val="C0D0FA"/>
              </a:gs>
              <a:gs pos="100000">
                <a:srgbClr val="0E76FB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¿</a:t>
            </a:r>
            <a:r>
              <a:rPr lang="es-ES" sz="36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Cómo se organiza el curso</a:t>
            </a:r>
            <a:r>
              <a:rPr lang="es-ES" sz="44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?</a:t>
            </a:r>
            <a:endParaRPr lang="es-ES" sz="4400" b="0" strike="noStrike" spc="-1"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20000"/>
          </a:bodyPr>
          <a:lstStyle/>
          <a:p>
            <a:pPr marL="343080" indent="-3412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El curso se organiza en tres trimestres:</a:t>
            </a:r>
            <a:endParaRPr lang="es-ES" sz="2600" b="0" strike="noStrike" spc="-1" dirty="0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s-ES" sz="20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Hasta Navidad</a:t>
            </a:r>
            <a:endParaRPr lang="es-ES" sz="2000" b="0" strike="noStrike" spc="-1" dirty="0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s-ES" sz="20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Hasta  principios  de marzo</a:t>
            </a:r>
            <a:endParaRPr lang="es-ES" sz="2000" b="0" strike="noStrike" spc="-1" dirty="0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s-ES" sz="20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Hasta junio</a:t>
            </a:r>
            <a:endParaRPr lang="es-ES" sz="2000" b="0" strike="noStrike" spc="-1" dirty="0">
              <a:latin typeface="Arial"/>
            </a:endParaRPr>
          </a:p>
          <a:p>
            <a:pPr marL="343080" indent="-3412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Cada trimestre se organiza en 4 quincenas, de forma que puedes organizarte tu propio aprendizaje.</a:t>
            </a:r>
            <a:endParaRPr lang="es-ES" sz="2600" b="0" strike="noStrike" spc="-1" dirty="0">
              <a:latin typeface="Arial"/>
            </a:endParaRPr>
          </a:p>
          <a:p>
            <a:pPr marL="343080" indent="-3412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No es obligatorio presentarse a las evaluaciones, aunque sí recomendable.</a:t>
            </a:r>
            <a:endParaRPr lang="es-ES" sz="2600" b="0" strike="noStrike" spc="-1" dirty="0">
              <a:latin typeface="Arial"/>
            </a:endParaRPr>
          </a:p>
          <a:p>
            <a:pPr marL="343080" indent="-3412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En 1º bachillerato hay 3ª evaluación y otra final. En 2º bachillerato, la 3ª es además final.</a:t>
            </a:r>
            <a:endParaRPr lang="es-ES" sz="2600" b="0" strike="noStrike" spc="-1" dirty="0">
              <a:latin typeface="Arial"/>
            </a:endParaRPr>
          </a:p>
          <a:p>
            <a:pPr marL="343080" indent="-3412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En </a:t>
            </a:r>
            <a:r>
              <a:rPr lang="es-ES" sz="2600" b="0" strike="noStrike" spc="-1" dirty="0" smtClean="0">
                <a:solidFill>
                  <a:srgbClr val="000000"/>
                </a:solidFill>
                <a:latin typeface="Arial Narrow"/>
                <a:ea typeface="DejaVu Sans"/>
              </a:rPr>
              <a:t>la extraordinaria </a:t>
            </a:r>
            <a:r>
              <a:rPr lang="es-ES" sz="26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te examinas de toda la materia</a:t>
            </a:r>
            <a:endParaRPr lang="es-ES" sz="2600" b="0" strike="noStrike" spc="-1" dirty="0">
              <a:latin typeface="Arial"/>
            </a:endParaRPr>
          </a:p>
          <a:p>
            <a:pPr marL="343080" indent="-3412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En cada evaluación hay una</a:t>
            </a:r>
            <a:r>
              <a:rPr lang="es-ES" sz="2600" b="1" u="sng" strike="noStrike" spc="-1" dirty="0">
                <a:solidFill>
                  <a:srgbClr val="000000"/>
                </a:solidFill>
                <a:uFillTx/>
                <a:latin typeface="Arial Narrow"/>
                <a:ea typeface="DejaVu Sans"/>
              </a:rPr>
              <a:t> fecha de entrega de actividades obligatorias</a:t>
            </a:r>
            <a:r>
              <a:rPr lang="es-ES" sz="26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. La no entrega supone la inhabilitación para presentarse al examen trimestral.</a:t>
            </a:r>
            <a:endParaRPr lang="es-ES" sz="2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11133" t="26041" r="54297" b="10416"/>
          <a:stretch>
            <a:fillRect/>
          </a:stretch>
        </p:blipFill>
        <p:spPr bwMode="auto">
          <a:xfrm>
            <a:off x="1643042" y="428604"/>
            <a:ext cx="5804045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gradFill rotWithShape="0">
            <a:gsLst>
              <a:gs pos="0">
                <a:srgbClr val="C0D0FA"/>
              </a:gs>
              <a:gs pos="100000">
                <a:srgbClr val="147AFB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s-ES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¿Qué tipo de tutorías puedo establecer </a:t>
            </a:r>
            <a:r>
              <a:t/>
            </a:r>
            <a:br/>
            <a:r>
              <a:rPr lang="es-ES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con mi tutor? </a:t>
            </a:r>
            <a:endParaRPr lang="es-ES" sz="36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20000"/>
          </a:bodyPr>
          <a:lstStyle/>
          <a:p>
            <a:pPr marL="343080" indent="-341280" algn="just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Arial Narrow"/>
                <a:ea typeface="DejaVu Sans"/>
              </a:rPr>
              <a:t>Existen dos tipos de tutorías: </a:t>
            </a:r>
            <a:endParaRPr lang="es-ES" sz="2000" b="0" strike="noStrike" spc="-1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</a:pPr>
            <a:r>
              <a:rPr lang="es-ES" sz="22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colectivas (TC) e individuales (TI) </a:t>
            </a:r>
            <a:endParaRPr lang="es-ES" sz="2200" b="0" strike="noStrike" spc="-1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</a:pPr>
            <a:r>
              <a:rPr lang="es-ES" sz="22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Las TC de 1º BTO: Lunes y Martes</a:t>
            </a:r>
            <a:endParaRPr lang="es-ES" sz="2200" b="0" strike="noStrike" spc="-1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</a:pPr>
            <a:r>
              <a:rPr lang="es-ES" sz="22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Las TC de 2º BTO: Martes y Jueves</a:t>
            </a:r>
            <a:endParaRPr lang="es-ES" sz="2200" b="0" strike="noStrike" spc="-1">
              <a:latin typeface="Arial"/>
            </a:endParaRPr>
          </a:p>
          <a:p>
            <a:pPr marL="343080" indent="-341280" algn="just">
              <a:lnSpc>
                <a:spcPct val="100000"/>
              </a:lnSpc>
              <a:spcBef>
                <a:spcPts val="439"/>
              </a:spcBef>
            </a:pPr>
            <a:endParaRPr lang="es-ES" sz="2200" b="0" strike="noStrike" spc="-1">
              <a:latin typeface="Arial"/>
            </a:endParaRPr>
          </a:p>
          <a:p>
            <a:pPr marL="343080" indent="-341280" algn="just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000000"/>
                </a:solidFill>
                <a:latin typeface="Arial Narrow"/>
                <a:ea typeface="DejaVu Sans"/>
              </a:rPr>
              <a:t>Una tutoría colectiva es una “clase normal” en la que tu tutor</a:t>
            </a:r>
            <a:endParaRPr lang="es-ES" sz="2600" b="0" strike="noStrike" spc="-1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</a:pPr>
            <a:r>
              <a:rPr lang="es-ES" sz="2600" b="0" strike="noStrike" spc="-1">
                <a:solidFill>
                  <a:srgbClr val="000000"/>
                </a:solidFill>
                <a:latin typeface="Arial Narrow"/>
                <a:ea typeface="DejaVu Sans"/>
              </a:rPr>
              <a:t>explica los conceptos más importantes correspondientes a la materia, consistirá en un breve resumen o dará unas indicaciones que te orientarán para abordar tu aprendizaje.</a:t>
            </a:r>
            <a:endParaRPr lang="es-ES" sz="2600" b="0" strike="noStrike" spc="-1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</a:pPr>
            <a:r>
              <a:rPr lang="es-ES" sz="2600" b="0" strike="noStrike" spc="-1">
                <a:solidFill>
                  <a:srgbClr val="000000"/>
                </a:solidFill>
                <a:latin typeface="Arial Narrow"/>
                <a:ea typeface="DejaVu Sans"/>
              </a:rPr>
              <a:t>Se resolverán ejercicios y cuestiones.</a:t>
            </a:r>
            <a:endParaRPr lang="es-ES" sz="2600" b="0" strike="noStrike" spc="-1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</a:pPr>
            <a:r>
              <a:rPr lang="es-ES" sz="2600" b="0" strike="noStrike" spc="-1">
                <a:solidFill>
                  <a:srgbClr val="000000"/>
                </a:solidFill>
                <a:latin typeface="Arial Narrow"/>
                <a:ea typeface="DejaVu Sans"/>
              </a:rPr>
              <a:t>Son clases semanales, habrá una TC por cada materia.</a:t>
            </a:r>
            <a:endParaRPr lang="es-ES" sz="2600" b="0" strike="noStrike" spc="-1">
              <a:latin typeface="Arial"/>
            </a:endParaRPr>
          </a:p>
          <a:p>
            <a:pPr marL="743040" lvl="1" indent="-284040" algn="just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</a:pPr>
            <a:r>
              <a:rPr lang="es-ES" sz="2600" b="0" strike="noStrike" spc="-1">
                <a:solidFill>
                  <a:srgbClr val="000000"/>
                </a:solidFill>
                <a:latin typeface="Arial Narrow"/>
                <a:ea typeface="DejaVu Sans"/>
              </a:rPr>
              <a:t>Se aconseja la asistencia porque permite que el alumno esté más implicado con el seguimiento de la materia, conoce al profesor y se establece una relación personal con él.</a:t>
            </a:r>
            <a:endParaRPr lang="es-ES" sz="2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s-ES" sz="2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s-ES" sz="2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s-ES" sz="2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s-ES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611640" y="188640"/>
            <a:ext cx="8227800" cy="56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1º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BTO</a:t>
            </a:r>
            <a:endParaRPr lang="es-ES" sz="3200" b="0" strike="noStrike" spc="-1" dirty="0"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1055" t="23958" r="30859" b="11458"/>
          <a:stretch>
            <a:fillRect/>
          </a:stretch>
        </p:blipFill>
        <p:spPr bwMode="auto">
          <a:xfrm>
            <a:off x="1643042" y="571480"/>
            <a:ext cx="621625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457200" y="274680"/>
            <a:ext cx="8227800" cy="70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latin typeface="Arial Narrow"/>
                <a:ea typeface="DejaVu Sans"/>
              </a:rPr>
              <a:t>2º BTO</a:t>
            </a:r>
            <a:endParaRPr lang="es-ES" sz="3200" b="0" strike="noStrike" spc="-1">
              <a:latin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31641" t="22916" r="31445" b="8333"/>
          <a:stretch>
            <a:fillRect/>
          </a:stretch>
        </p:blipFill>
        <p:spPr bwMode="auto">
          <a:xfrm>
            <a:off x="1714480" y="785794"/>
            <a:ext cx="5500726" cy="576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343080" indent="-3412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 pitchFamily="34" charset="0"/>
                <a:ea typeface="DejaVu Sans"/>
              </a:rPr>
              <a:t>Una tutoría individual te permite ponerte en contacto con el tutor:</a:t>
            </a:r>
            <a:endParaRPr lang="es-ES" sz="2400" b="0" strike="noStrike" spc="-1" dirty="0">
              <a:latin typeface="Arial Narrow" pitchFamily="34" charset="0"/>
            </a:endParaRPr>
          </a:p>
          <a:p>
            <a:pPr marL="743040" lvl="1" indent="-28404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 pitchFamily="34" charset="0"/>
                <a:ea typeface="DejaVu Sans"/>
              </a:rPr>
              <a:t>Por teléfono al centro: 974 24 48 34</a:t>
            </a:r>
            <a:endParaRPr lang="es-ES" sz="2400" b="0" strike="noStrike" spc="-1" dirty="0">
              <a:latin typeface="Arial Narrow" pitchFamily="34" charset="0"/>
            </a:endParaRPr>
          </a:p>
          <a:p>
            <a:pPr marL="743040" lvl="1" indent="-28404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 pitchFamily="34" charset="0"/>
                <a:ea typeface="DejaVu Sans"/>
              </a:rPr>
              <a:t>Acudiendo en persona al centro</a:t>
            </a:r>
            <a:endParaRPr lang="es-ES" sz="2400" b="0" strike="noStrike" spc="-1" dirty="0">
              <a:latin typeface="Arial Narrow" pitchFamily="34" charset="0"/>
            </a:endParaRPr>
          </a:p>
          <a:p>
            <a:pPr marL="743040" lvl="1" indent="-28404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</a:pPr>
            <a:r>
              <a:rPr lang="es-ES" sz="2400" b="1" strike="noStrike" spc="-1" dirty="0">
                <a:solidFill>
                  <a:srgbClr val="000000"/>
                </a:solidFill>
                <a:latin typeface="Arial Narrow" pitchFamily="34" charset="0"/>
                <a:ea typeface="DejaVu Sans"/>
              </a:rPr>
              <a:t>Vía telemática, a través  del correo de cada profesor</a:t>
            </a:r>
            <a:endParaRPr lang="es-ES" sz="2400" b="0" strike="noStrike" spc="-1" dirty="0">
              <a:latin typeface="Arial Narrow" pitchFamily="34" charset="0"/>
            </a:endParaRPr>
          </a:p>
          <a:p>
            <a:pPr marL="343080" indent="-3412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 pitchFamily="34" charset="0"/>
                <a:ea typeface="DejaVu Sans"/>
              </a:rPr>
              <a:t>En ellas puedo preguntar cuestiones puntuales sobre la materia que estoy estudiando</a:t>
            </a:r>
            <a:endParaRPr lang="es-ES" sz="2400" b="0" strike="noStrike" spc="-1" dirty="0">
              <a:latin typeface="Arial Narrow" pitchFamily="34" charset="0"/>
            </a:endParaRPr>
          </a:p>
          <a:p>
            <a:pPr marL="343080" indent="-3412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 pitchFamily="34" charset="0"/>
                <a:ea typeface="DejaVu Sans"/>
              </a:rPr>
              <a:t>Puede ser de cualquier contenido del trimestre, no tiene que ser de los contenidos de la quincena.</a:t>
            </a:r>
            <a:endParaRPr lang="es-ES" sz="2400" b="0" strike="noStrike" spc="-1" dirty="0">
              <a:latin typeface="Arial Narrow" pitchFamily="34" charset="0"/>
            </a:endParaRPr>
          </a:p>
          <a:p>
            <a:pPr marL="343080" indent="-3412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 pitchFamily="34" charset="0"/>
                <a:ea typeface="DejaVu Sans"/>
              </a:rPr>
              <a:t>El número de tutorías individuales es diferente para cada materia, se establece en función del número de alumnos matriculados por asignatura</a:t>
            </a:r>
            <a:endParaRPr lang="es-ES" sz="2400" b="0" strike="noStrike" spc="-1" dirty="0">
              <a:latin typeface="Arial Narrow" pitchFamily="34" charset="0"/>
            </a:endParaRPr>
          </a:p>
          <a:p>
            <a:pPr marL="343080" indent="-3412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Arial Narrow" pitchFamily="34" charset="0"/>
                <a:ea typeface="DejaVu Sans"/>
              </a:rPr>
              <a:t>No es una repetición de la tutoría colectiva de la quincena</a:t>
            </a:r>
            <a:endParaRPr lang="es-ES" sz="2400" b="0" strike="noStrike" spc="-1" dirty="0">
              <a:latin typeface="Arial Narrow" pitchFamily="34" charset="0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s-ES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s-ES" sz="2200" b="0" strike="noStrike" spc="-1" dirty="0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gradFill rotWithShape="0">
            <a:gsLst>
              <a:gs pos="0">
                <a:srgbClr val="C0D0FA"/>
              </a:gs>
              <a:gs pos="100000">
                <a:srgbClr val="147AFB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S" sz="3600" b="1" strike="noStrike" spc="-1" dirty="0">
                <a:solidFill>
                  <a:srgbClr val="000000"/>
                </a:solidFill>
                <a:latin typeface="Arial Narrow" pitchFamily="34" charset="0"/>
                <a:ea typeface="DejaVu Sans"/>
              </a:rPr>
              <a:t>Tutoría individual</a:t>
            </a:r>
            <a:endParaRPr lang="es-ES" sz="3600" b="0" strike="noStrike" spc="-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gradFill rotWithShape="0">
            <a:gsLst>
              <a:gs pos="0">
                <a:srgbClr val="C0D0FA"/>
              </a:gs>
              <a:gs pos="100000">
                <a:srgbClr val="0E76FB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S" sz="3200" b="1" strike="noStrike" spc="-1" dirty="0">
                <a:solidFill>
                  <a:srgbClr val="000000"/>
                </a:solidFill>
                <a:latin typeface="Arial Narrow" pitchFamily="34" charset="0"/>
                <a:ea typeface="DejaVu Sans"/>
              </a:rPr>
              <a:t>¿Dónde puedo encontrar los materiales</a:t>
            </a:r>
            <a:r>
              <a:rPr lang="es-ES" sz="3600" b="1" strike="noStrike" spc="-1" dirty="0">
                <a:solidFill>
                  <a:srgbClr val="000000"/>
                </a:solidFill>
                <a:latin typeface="Arial Narrow" pitchFamily="34" charset="0"/>
                <a:ea typeface="DejaVu Sans"/>
              </a:rPr>
              <a:t>?</a:t>
            </a:r>
            <a:endParaRPr lang="es-ES" sz="3600" b="0" strike="noStrike" spc="-1" dirty="0">
              <a:latin typeface="Arial Narrow" pitchFamily="34" charset="0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457200" y="1600200"/>
            <a:ext cx="8227800" cy="482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1280" algn="just"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Arial Narrow" pitchFamily="34" charset="0"/>
                <a:ea typeface="DejaVu Sans"/>
              </a:rPr>
              <a:t>Para acceder a la plataforma MOODLE debes hacerlo mediante el siguiente enlace:</a:t>
            </a:r>
            <a:endParaRPr lang="es-ES" sz="3200" b="0" strike="noStrike" spc="-1" dirty="0">
              <a:latin typeface="Arial Narrow" pitchFamily="34" charset="0"/>
            </a:endParaRPr>
          </a:p>
          <a:p>
            <a:pPr marL="343080" indent="-341280" algn="just"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u="sng" spc="-1" dirty="0" smtClean="0">
                <a:solidFill>
                  <a:srgbClr val="0000FF"/>
                </a:solidFill>
                <a:latin typeface="Arial Narrow" pitchFamily="34" charset="0"/>
              </a:rPr>
              <a:t>http://aula2.educa.aragon.es/moodle/</a:t>
            </a:r>
            <a:endParaRPr lang="es-ES" sz="3200" b="0" strike="noStrike" spc="-1" dirty="0">
              <a:latin typeface="Arial Narrow" pitchFamily="34" charset="0"/>
            </a:endParaRPr>
          </a:p>
          <a:p>
            <a:pPr marL="343080" indent="-341280" algn="just"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Arial Narrow" pitchFamily="34" charset="0"/>
                <a:ea typeface="DejaVu Sans"/>
              </a:rPr>
              <a:t>El profesor se ceñirá a los contenidos allí expuestos, si hace alguna modificación se os comunicará a todos a través del correo personal</a:t>
            </a:r>
            <a:endParaRPr lang="es-ES" sz="3200" b="0" strike="noStrike" spc="-1" dirty="0">
              <a:latin typeface="Arial Narrow" pitchFamily="34" charset="0"/>
            </a:endParaRPr>
          </a:p>
          <a:p>
            <a:pPr marL="343080" indent="-341280" algn="just"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Arial Narrow" pitchFamily="34" charset="0"/>
                <a:ea typeface="DejaVu Sans"/>
              </a:rPr>
              <a:t>El profesor se ceñirá a los contenidos mínimos expuestos en su programación.</a:t>
            </a:r>
            <a:endParaRPr lang="es-ES" sz="3200" b="0" strike="noStrike" spc="-1" dirty="0">
              <a:latin typeface="Arial Narrow" pitchFamily="34" charset="0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s-ES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</TotalTime>
  <Words>597</Words>
  <Application>LibreOffice/6.0.2.1$Windows_X86_64 LibreOffice_project/f7f06a8f319e4b62f9bc5095aa112a65d2f3ac89</Application>
  <PresentationFormat>Presentación en pantalla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Office Theme</vt:lpstr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DGA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alumno_eso</dc:creator>
  <cp:lastModifiedBy>Usuario</cp:lastModifiedBy>
  <cp:revision>92</cp:revision>
  <dcterms:created xsi:type="dcterms:W3CDTF">2013-09-22T07:48:42Z</dcterms:created>
  <dcterms:modified xsi:type="dcterms:W3CDTF">2021-09-27T07:10:21Z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DGA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Presentación en pantalla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18</vt:i4>
  </property>
</Properties>
</file>