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esquema del texto</a:t>
            </a:r>
            <a:endParaRPr b="0" lang="es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Pulse para editar el formato de esquema del texto</a:t>
            </a:r>
            <a:endParaRPr b="0" lang="es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Segundo nivel del esquema</a:t>
            </a:r>
            <a:endParaRPr b="0" lang="es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Tercer nivel del esquema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Cuarto nivel del esquema</a:t>
            </a:r>
            <a:endParaRPr b="0" lang="es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Quinto nivel del esquema</a:t>
            </a:r>
            <a:endParaRPr b="0" lang="es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Sexto nivel del esquema</a:t>
            </a:r>
            <a:endParaRPr b="0" lang="es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Séptimo nivel del esquema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br/>
            <a:endParaRPr b="0" lang="es-ES" sz="1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864000" y="504000"/>
            <a:ext cx="73436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ce181e"/>
                </a:solidFill>
                <a:latin typeface="Arial Narrow"/>
              </a:rPr>
              <a:t>¿QUÉ ESTUDIAR DESPUÉS DE 4º ESO?</a:t>
            </a:r>
            <a:endParaRPr b="0" lang="es-ES" sz="36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1296000" y="1324440"/>
            <a:ext cx="6747480" cy="450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br/>
            <a:endParaRPr b="0" lang="es-ES" sz="18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1080000" y="274680"/>
            <a:ext cx="714816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24d64e"/>
                </a:solidFill>
                <a:latin typeface="Arial Narrow"/>
              </a:rPr>
              <a:t>BACHILLERATO DE CIENCIAS: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INGENIERÍA, SALUD Y CIENCIAS 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52" name="Picture 2" descr=""/>
          <p:cNvPicPr/>
          <p:nvPr/>
        </p:nvPicPr>
        <p:blipFill>
          <a:blip r:embed="rId2"/>
          <a:stretch/>
        </p:blipFill>
        <p:spPr>
          <a:xfrm>
            <a:off x="1861920" y="1158840"/>
            <a:ext cx="6082200" cy="5698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2"/>
          <a:stretch/>
        </p:blipFill>
        <p:spPr>
          <a:xfrm>
            <a:off x="1800000" y="502200"/>
            <a:ext cx="6335640" cy="5833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48000" y="2973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s-ES" sz="2800" spc="-1" strike="noStrike" u="sng">
                <a:solidFill>
                  <a:srgbClr val="24d64e"/>
                </a:solidFill>
                <a:uFillTx/>
                <a:latin typeface="Arial Narrow"/>
              </a:rPr>
              <a:t>BACHILLERATO DE HUMANIDADES Y CIENCIAS SOCIALES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HUMANIDADES Y CCSS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55" name="Picture 2" descr=""/>
          <p:cNvPicPr/>
          <p:nvPr/>
        </p:nvPicPr>
        <p:blipFill>
          <a:blip r:embed="rId2"/>
          <a:stretch/>
        </p:blipFill>
        <p:spPr>
          <a:xfrm>
            <a:off x="2403720" y="1245960"/>
            <a:ext cx="5947920" cy="5089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 descr=""/>
          <p:cNvPicPr/>
          <p:nvPr/>
        </p:nvPicPr>
        <p:blipFill>
          <a:blip r:embed="rId2"/>
          <a:stretch/>
        </p:blipFill>
        <p:spPr>
          <a:xfrm>
            <a:off x="1512000" y="576000"/>
            <a:ext cx="6513840" cy="5831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24800" y="504000"/>
            <a:ext cx="850284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 u="sng">
                <a:solidFill>
                  <a:srgbClr val="24d64e"/>
                </a:solidFill>
                <a:uFillTx/>
                <a:latin typeface="Arial Narrow"/>
              </a:rPr>
              <a:t>BACHILLERATO DE ARTES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58" name="2 Imagen" descr=""/>
          <p:cNvPicPr/>
          <p:nvPr/>
        </p:nvPicPr>
        <p:blipFill>
          <a:blip r:embed="rId2"/>
          <a:srcRect l="26415" t="13793" r="29843" b="4680"/>
          <a:stretch/>
        </p:blipFill>
        <p:spPr>
          <a:xfrm rot="5400000">
            <a:off x="1764000" y="-107280"/>
            <a:ext cx="5615640" cy="7991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554760" y="7747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 u="sng">
                <a:solidFill>
                  <a:srgbClr val="ce181e"/>
                </a:solidFill>
                <a:uFillTx/>
                <a:latin typeface="Arial Narrow"/>
              </a:rPr>
              <a:t>POSIBILIDADES AL FINALIZAR BACHILLERATO: </a:t>
            </a:r>
            <a:br/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- EvAU Y GRADOS UNIVERSITARIOS </a:t>
            </a:r>
            <a:br/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- CICLOS FORMATIVOS GRADO SUPERIOR </a:t>
            </a:r>
            <a:br/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  </a:t>
            </a:r>
            <a:br/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4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274680"/>
            <a:ext cx="8228880" cy="581760"/>
          </a:xfrm>
          <a:prstGeom prst="rect">
            <a:avLst/>
          </a:prstGeom>
          <a:gradFill rotWithShape="0">
            <a:gsLst>
              <a:gs pos="0">
                <a:srgbClr val="d3ffc2"/>
              </a:gs>
              <a:gs pos="100000">
                <a:srgbClr val="eeffe7"/>
              </a:gs>
            </a:gsLst>
            <a:lin ang="16200000"/>
          </a:gradFill>
          <a:ln w="9360">
            <a:solidFill>
              <a:srgbClr val="7cd03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000000"/>
                </a:solidFill>
                <a:latin typeface="Calibri"/>
              </a:rPr>
              <a:t>MATERIAS OBJETO DE EvAU</a:t>
            </a:r>
            <a:endParaRPr b="0" lang="es-ES" sz="3200" spc="-1" strike="noStrike">
              <a:latin typeface="Arial"/>
            </a:endParaRPr>
          </a:p>
        </p:txBody>
      </p:sp>
      <p:graphicFrame>
        <p:nvGraphicFramePr>
          <p:cNvPr id="261" name="Table 2"/>
          <p:cNvGraphicFramePr/>
          <p:nvPr/>
        </p:nvGraphicFramePr>
        <p:xfrm>
          <a:off x="357120" y="1071720"/>
          <a:ext cx="8357400" cy="4489560"/>
        </p:xfrm>
        <a:graphic>
          <a:graphicData uri="http://schemas.openxmlformats.org/drawingml/2006/table">
            <a:tbl>
              <a:tblPr/>
              <a:tblGrid>
                <a:gridCol w="2500200"/>
                <a:gridCol w="2928600"/>
                <a:gridCol w="2928960"/>
              </a:tblGrid>
              <a:tr h="588960"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NOTA MEDIA DE LOS DOS CURSOS DE BACHILLERATO: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FASE GENERAL (</a:t>
                      </a:r>
                      <a:r>
                        <a:rPr b="1" lang="es-ES" sz="16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HASTA 10 PTOS</a:t>
                      </a: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): </a:t>
                      </a: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OBLIGATORIA (4 exámenes)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FASE ESPECÍFICA (</a:t>
                      </a:r>
                      <a:r>
                        <a:rPr b="1" lang="es-ES" sz="16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HASTA 4 PTOS</a:t>
                      </a: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): </a:t>
                      </a: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VOLUNTARIA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db3e2"/>
                    </a:solidFill>
                  </a:tcPr>
                </a:tc>
              </a:tr>
              <a:tr h="1955160">
                <a:tc rowSpan="2"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/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LENGUA CAST Y LIT II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1ª LENGUA EXTRANJERA (INGLES II O FRANCÉS II)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HISTORIA DE ESPAÑA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MATEMÁTICAS II / LATÍN II / MATEMÁTICAS CCSS II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 MENOS </a:t>
                      </a:r>
                      <a:r>
                        <a:rPr b="0" lang="es-ES" sz="16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  <a:ea typeface="Calibri"/>
                        </a:rPr>
                        <a:t>DOS MATERIAS </a:t>
                      </a: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 OPCIÓN DEL BLOQUE DE TRONCALES DE 2º BACHILLERATO: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FÍSICA, QUÍMICA, BIOLOGÍA, D. TÉCNICO, GEOLOGÍA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ECONOMÍA, GEOGRAFÍA, HISTORIA DEL ARTE, Hª DE LA FILOSOFÍA, GRIEGO II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89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Nota final: 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Media de las  calificaciones numéricas obtenidas de cada una de las materias.</a:t>
                      </a:r>
                      <a:endParaRPr b="0" lang="es-ES" sz="16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 calificación deberá ser</a:t>
                      </a: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igual o superior a 4 puntos. 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 calificación obtenida en estas materias se multiplicara por un valor de 0,2 o 0,1 en función de la afinidad de dicha materia con el Grado Universitario elegido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7640"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60 % DE LA CALIFICACIÓN PARA ACCESO A LAS PAU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40 % DE LA CALIFICACIÓN PARA ACCESO A LAS PAU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TOTAL: 4 PTOS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6040">
                <a:tc gridSpan="2">
                  <a:txBody>
                    <a:bodyPr lIns="36000" rIns="360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El resultado de esta ponderación debe ser superior a 5.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1ab39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 u="sng">
                <a:solidFill>
                  <a:srgbClr val="ce181e"/>
                </a:solidFill>
                <a:uFillTx/>
                <a:latin typeface="Arial Narrow"/>
              </a:rPr>
              <a:t>CICLOS FORMATIVOS DE GRADO SUPERIOR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63" name="2 Imagen" descr=""/>
          <p:cNvPicPr/>
          <p:nvPr/>
        </p:nvPicPr>
        <p:blipFill>
          <a:blip r:embed="rId2"/>
          <a:srcRect l="26244" t="16683" r="30826" b="16015"/>
          <a:stretch/>
        </p:blipFill>
        <p:spPr>
          <a:xfrm>
            <a:off x="1368000" y="1296000"/>
            <a:ext cx="6014880" cy="5294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88000" y="2242440"/>
            <a:ext cx="863964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24d64e"/>
                </a:solidFill>
                <a:latin typeface="Arial Narrow"/>
              </a:rPr>
              <a:t>CICLOS FORMATIVOS DE GRADO MEDIO</a:t>
            </a:r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s-ES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4000" spc="-1" strike="noStrike">
                <a:solidFill>
                  <a:srgbClr val="24d64e"/>
                </a:solidFill>
                <a:latin typeface="Arial Narrow"/>
              </a:rPr>
              <a:t>BACHILLERATO</a:t>
            </a:r>
            <a:endParaRPr b="0" lang="es-ES" sz="4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800000" y="582480"/>
            <a:ext cx="573372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-315360" y="1280520"/>
            <a:ext cx="9315000" cy="597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es-ES" sz="2800" spc="-1" strike="noStrike">
                <a:solidFill>
                  <a:srgbClr val="0aac40"/>
                </a:solidFill>
                <a:latin typeface="Arial Narrow"/>
              </a:rPr>
              <a:t> </a:t>
            </a:r>
            <a:r>
              <a:rPr b="1" lang="es-ES" sz="2800" spc="-1" strike="noStrike">
                <a:solidFill>
                  <a:srgbClr val="24d64e"/>
                </a:solidFill>
                <a:latin typeface="Arial Narrow"/>
              </a:rPr>
              <a:t>CICLOS FORMATIVOS DE GRADO MEDIO:</a:t>
            </a:r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El </a:t>
            </a:r>
            <a:r>
              <a:rPr b="1" lang="es-ES" sz="2600" spc="-1" strike="noStrike">
                <a:solidFill>
                  <a:srgbClr val="000000"/>
                </a:solidFill>
                <a:latin typeface="Arial Narrow"/>
              </a:rPr>
              <a:t>acceso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a estos Ciclos se puede realizar de dos modos: </a:t>
            </a:r>
            <a:br/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- Acceso </a:t>
            </a:r>
            <a:r>
              <a:rPr b="1" lang="es-ES" sz="2600" spc="-1" strike="noStrike">
                <a:solidFill>
                  <a:srgbClr val="000000"/>
                </a:solidFill>
                <a:latin typeface="Arial Narrow"/>
              </a:rPr>
              <a:t>directo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: con el Título de Graduado en Educación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Secundaria. </a:t>
            </a:r>
            <a:br/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- Acceso mediante una </a:t>
            </a:r>
            <a:r>
              <a:rPr b="1" lang="es-ES" sz="2600" spc="-1" strike="noStrike">
                <a:solidFill>
                  <a:srgbClr val="000000"/>
                </a:solidFill>
                <a:latin typeface="Arial Narrow"/>
              </a:rPr>
              <a:t>prueba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. Para todos aquellos que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carezcan de los requisitos  académicos que permitan el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acceso directo a los ciclos formativos de grado medio. Para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poder realizarla hay que tener 17 años de edad o cumplirlos 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Arial Narrow"/>
              </a:rPr>
              <a:t>en el año natural de celebración de la prueba.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 </a:t>
            </a:r>
            <a:endParaRPr b="0" lang="es-ES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800" spc="-1" strike="noStrike">
                <a:solidFill>
                  <a:srgbClr val="24d64e"/>
                </a:solidFill>
                <a:latin typeface="Arial Narrow"/>
              </a:rPr>
              <a:t>TITULACIÓN: </a:t>
            </a:r>
            <a:endParaRPr b="0" lang="es-ES" sz="2800" spc="-1" strike="noStrike">
              <a:latin typeface="Arial"/>
            </a:endParaRPr>
          </a:p>
          <a:p>
            <a:pPr marL="432000" indent="-32364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Una vez superado un Ciclo Formativo de Grado Medio se recibe el </a:t>
            </a:r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título de TÉCNICO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, con el que se puede acceder al mundo laboral o acceder mediante una prueba de acceso a los ciclos formativos de grado superior. A PARTIR DE LA LOMCE el paso de ciclos medios a ciclos superiores es directo </a:t>
            </a:r>
            <a:r>
              <a:rPr b="0" lang="es-ES" sz="2800" spc="-1" strike="noStrike">
                <a:solidFill>
                  <a:srgbClr val="ff0000"/>
                </a:solidFill>
                <a:latin typeface="Arial Narrow"/>
              </a:rPr>
              <a:t>sin prueba de acceso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800000" y="582480"/>
            <a:ext cx="573372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1" lang="es-ES" sz="2800" spc="-1" strike="noStrike">
                <a:solidFill>
                  <a:srgbClr val="000000"/>
                </a:solidFill>
                <a:latin typeface="Arial Narrow"/>
              </a:rPr>
              <a:t>ACCESO: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1º- 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TÍTULO DE GRADUADO EN ESO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2º- 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FP BÁSICA 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3º- 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PRUEBA DE ACCESO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656000" y="582480"/>
            <a:ext cx="573372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57200" y="1584000"/>
            <a:ext cx="782244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24d64e"/>
                </a:solidFill>
                <a:latin typeface="Arial Narrow"/>
              </a:rPr>
              <a:t>CICLOS FORMATIVOS DE GRADO MEDIO:</a:t>
            </a:r>
            <a:endParaRPr b="0" lang="es-ES" sz="2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 Narrow"/>
              </a:rPr>
              <a:t>¿Qué ciclos hay en Huesca?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s-ES" sz="2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2000" y="1119960"/>
            <a:ext cx="8989200" cy="500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s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s-ES" sz="2400" spc="-1" strike="noStrike" u="sng">
                <a:solidFill>
                  <a:srgbClr val="000000"/>
                </a:solidFill>
                <a:uFillTx/>
                <a:latin typeface="Arial Narrow"/>
              </a:rPr>
              <a:t>	</a:t>
            </a:r>
            <a:r>
              <a:rPr b="1" lang="es-ES" sz="2400" spc="-1" strike="noStrike" u="sng">
                <a:solidFill>
                  <a:srgbClr val="000000"/>
                </a:solidFill>
                <a:uFillTx/>
                <a:latin typeface="Arial Narrow"/>
              </a:rPr>
              <a:t>ADMINISTRACIÓN Y GESTIÓN</a:t>
            </a:r>
            <a:r>
              <a:rPr b="1" lang="es-ES" sz="2400" spc="-1" strike="noStrike">
                <a:solidFill>
                  <a:srgbClr val="000000"/>
                </a:solidFill>
                <a:latin typeface="Arial Narrow"/>
              </a:rPr>
              <a:t>:   </a:t>
            </a:r>
            <a:r>
              <a:rPr b="1" lang="es-ES" sz="2400" spc="-1" strike="noStrike">
                <a:solidFill>
                  <a:srgbClr val="ff0000"/>
                </a:solidFill>
                <a:latin typeface="Arial Narrow"/>
              </a:rPr>
              <a:t>(IES SIERRA DE GUARA)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Gestión administrativa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s-ES" sz="2400" spc="-1" strike="noStrike" u="sng">
                <a:solidFill>
                  <a:srgbClr val="000000"/>
                </a:solidFill>
                <a:uFillTx/>
                <a:latin typeface="Arial Narrow"/>
              </a:rPr>
              <a:t>	</a:t>
            </a:r>
            <a:r>
              <a:rPr b="1" lang="es-ES" sz="2400" spc="-1" strike="noStrike" u="sng">
                <a:solidFill>
                  <a:srgbClr val="000000"/>
                </a:solidFill>
                <a:uFillTx/>
                <a:latin typeface="Arial Narrow"/>
              </a:rPr>
              <a:t>AGRARIA:</a:t>
            </a:r>
            <a:r>
              <a:rPr b="1" lang="es-ES" sz="2400" spc="-1" strike="noStrike">
                <a:solidFill>
                  <a:srgbClr val="000000"/>
                </a:solidFill>
                <a:latin typeface="Arial Narrow"/>
              </a:rPr>
              <a:t>  </a:t>
            </a:r>
            <a:r>
              <a:rPr b="1" lang="es-ES" sz="2400" spc="-1" strike="noStrike">
                <a:solidFill>
                  <a:srgbClr val="ff0000"/>
                </a:solidFill>
                <a:latin typeface="Arial Narrow"/>
              </a:rPr>
              <a:t>(ECA. MONTEARAGÓN)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Trabajos Forestales y Conservación del Medio Natural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Jardinería y Floristería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Arial Narrow"/>
              </a:rPr>
              <a:t>Producción Agropecuaria</a:t>
            </a:r>
            <a:endParaRPr b="0" lang="es-ES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72000" y="576000"/>
            <a:ext cx="9215640" cy="58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br/>
            <a:br/>
            <a:br/>
            <a:br/>
            <a:r>
              <a:rPr b="0" lang="es-ES" sz="22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	</a:t>
            </a:r>
            <a:r>
              <a:rPr b="1" lang="es-ES" sz="22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ELECTRICIDAD E INFORMÁTICA: </a:t>
            </a:r>
            <a:r>
              <a:rPr b="1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 </a:t>
            </a:r>
            <a:r>
              <a:rPr b="1" lang="es-ES" sz="22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22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CPIFP PIRÁMIDE)</a:t>
            </a:r>
            <a:br/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Instalaciones Eléctricas y Automáticas</a:t>
            </a:r>
            <a:br/>
            <a:br/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1" lang="es-ES" sz="22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FABRICACIÓN MECÁNICA</a:t>
            </a:r>
            <a:r>
              <a:rPr b="1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: </a:t>
            </a:r>
            <a:r>
              <a:rPr b="1" lang="es-ES" sz="22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(CPIFP MONTEARAGÓN)  </a:t>
            </a:r>
            <a:br/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Soldadura y Calderería</a:t>
            </a:r>
            <a:br/>
            <a:br/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1" lang="es-ES" sz="22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INSTALACIÓN Y MANTENIMIENTO</a:t>
            </a:r>
            <a:r>
              <a:rPr b="1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: </a:t>
            </a:r>
            <a:r>
              <a:rPr b="1" lang="es-ES" sz="22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22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CPIFP PIRÁMIDE)</a:t>
            </a:r>
            <a:br/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Instalación y Mantenimiento Electromecánico de Maquinaria y Conducción de 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Líneas</a:t>
            </a:r>
            <a:br/>
            <a:br/>
            <a:r>
              <a:rPr b="0" lang="es-ES" sz="22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	</a:t>
            </a:r>
            <a:r>
              <a:rPr b="1" lang="es-ES" sz="22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TRANSPORTE Y MANTENIMIENTO DE VEHÍCULOS:</a:t>
            </a:r>
            <a:r>
              <a:rPr b="1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 </a:t>
            </a:r>
            <a:r>
              <a:rPr b="1" lang="es-ES" sz="22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22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IES SIERRA GUARA)</a:t>
            </a:r>
            <a:br/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	</a:t>
            </a:r>
            <a:r>
              <a:rPr b="0" lang="es-ES" sz="22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Electromecánica de Vehículos</a:t>
            </a:r>
            <a:r>
              <a:rPr b="0" lang="es-ES" sz="18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 </a:t>
            </a:r>
            <a:br/>
            <a:br/>
            <a:br/>
            <a:endParaRPr b="0" lang="es-E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32000" y="216000"/>
            <a:ext cx="8543160" cy="59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50000"/>
              </a:lnSpc>
            </a:pPr>
            <a:r>
              <a:rPr b="1" lang="es-ES" sz="16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HOSTELERÍA Y TURISMO</a:t>
            </a:r>
            <a:r>
              <a:rPr b="1" lang="es-ES" sz="16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  (ESCUELA HOSTELERÍA)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Pastelería y Panadería 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Servicios de Restaurante y Bar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Cocina y Gastronomía </a:t>
            </a:r>
            <a:br/>
            <a:r>
              <a:rPr b="1" lang="es-ES" sz="16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IMAGEN PERSONAL: </a:t>
            </a:r>
            <a:r>
              <a:rPr b="1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 </a:t>
            </a:r>
            <a:r>
              <a:rPr b="1" lang="es-ES" sz="16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16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ACADEMIA  ARTEMISS/ALFRED, privada)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Peluquería 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Estética Personal Decorativa</a:t>
            </a:r>
            <a:br/>
            <a:r>
              <a:rPr b="1" lang="es-ES" sz="16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INFORMÁTICA:</a:t>
            </a:r>
            <a:r>
              <a:rPr b="1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 </a:t>
            </a:r>
            <a:r>
              <a:rPr b="1" lang="es-ES" sz="16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16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IES SIERRA GUARA)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Sistemas Microinformáticos y Redes </a:t>
            </a:r>
            <a:br/>
            <a:r>
              <a:rPr b="1" lang="es-ES" sz="16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QUÍMICA:</a:t>
            </a:r>
            <a:r>
              <a:rPr b="1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 </a:t>
            </a:r>
            <a:r>
              <a:rPr b="1" lang="es-ES" sz="16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16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CPIFP PIRÁMIDE )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Operaciones de Laboratorio </a:t>
            </a:r>
            <a:br/>
            <a:r>
              <a:rPr b="1" lang="es-ES" sz="1600" spc="-1" strike="noStrike" u="sng">
                <a:solidFill>
                  <a:srgbClr val="000000"/>
                </a:solidFill>
                <a:uFillTx/>
                <a:latin typeface="Arial Narrow"/>
                <a:ea typeface="Microsoft YaHei"/>
              </a:rPr>
              <a:t>SANIDAD:</a:t>
            </a:r>
            <a:r>
              <a:rPr b="1" lang="es-ES" sz="1600" spc="-1" strike="noStrike">
                <a:solidFill>
                  <a:srgbClr val="ce181e"/>
                </a:solidFill>
                <a:latin typeface="Arial Narrow"/>
                <a:ea typeface="Microsoft YaHei"/>
              </a:rPr>
              <a:t>(</a:t>
            </a:r>
            <a:r>
              <a:rPr b="1" lang="es-ES" sz="1600" spc="-1" strike="noStrike">
                <a:solidFill>
                  <a:srgbClr val="ff0000"/>
                </a:solidFill>
                <a:latin typeface="Arial Narrow"/>
                <a:ea typeface="Microsoft YaHei"/>
              </a:rPr>
              <a:t>IES SIERRA DE GUARA)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  <a:ea typeface="Microsoft YaHei"/>
              </a:rPr>
              <a:t>Cuidados Auxiliares de Enfermería  </a:t>
            </a:r>
            <a:br/>
            <a:br/>
            <a:endParaRPr b="0" lang="es-ES" sz="16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316800" y="4896000"/>
            <a:ext cx="8394840" cy="131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 Narrow"/>
              </a:rPr>
              <a:t>  </a:t>
            </a:r>
            <a:r>
              <a:rPr b="1" lang="es-ES" sz="1600" spc="-1" strike="noStrike" u="sng">
                <a:solidFill>
                  <a:srgbClr val="000000"/>
                </a:solidFill>
                <a:uFillTx/>
                <a:latin typeface="Arial Narrow"/>
              </a:rPr>
              <a:t>SERVICIOS A LA COMUNIDAD:</a:t>
            </a:r>
            <a:r>
              <a:rPr b="1" lang="es-ES" sz="1600" spc="-1" strike="noStrike">
                <a:solidFill>
                  <a:srgbClr val="000000"/>
                </a:solidFill>
                <a:latin typeface="Arial Narrow"/>
              </a:rPr>
              <a:t> </a:t>
            </a:r>
            <a:r>
              <a:rPr b="1" lang="es-ES" sz="1600" spc="-1" strike="noStrike">
                <a:solidFill>
                  <a:srgbClr val="ce181e"/>
                </a:solidFill>
                <a:latin typeface="Arial Narrow"/>
              </a:rPr>
              <a:t>(</a:t>
            </a:r>
            <a:r>
              <a:rPr b="1" lang="es-ES" sz="1600" spc="-1" strike="noStrike">
                <a:solidFill>
                  <a:srgbClr val="ff0000"/>
                </a:solidFill>
                <a:latin typeface="Arial Narrow"/>
              </a:rPr>
              <a:t>CPIFP MONTEARAGON.ECA</a:t>
            </a:r>
            <a:r>
              <a:rPr b="1" lang="es-ES" sz="1600" spc="-1" strike="noStrike">
                <a:solidFill>
                  <a:srgbClr val="000000"/>
                </a:solidFill>
                <a:latin typeface="Arial Narrow"/>
              </a:rPr>
              <a:t> </a:t>
            </a:r>
            <a:r>
              <a:rPr b="1" lang="es-ES" sz="1600" spc="-1" strike="noStrike">
                <a:solidFill>
                  <a:srgbClr val="ce181e"/>
                </a:solidFill>
                <a:latin typeface="Arial Narrow"/>
              </a:rPr>
              <a:t>)</a:t>
            </a:r>
            <a:br/>
            <a:r>
              <a:rPr b="0" lang="es-ES" sz="1600" spc="-1" strike="noStrike">
                <a:solidFill>
                  <a:srgbClr val="000000"/>
                </a:solidFill>
                <a:latin typeface="Arial Narrow"/>
              </a:rPr>
              <a:t>  Atención a Personas en Situación de Dependencia</a:t>
            </a:r>
            <a:endParaRPr b="0" lang="es-ES" sz="1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b082d"/>
                </a:solidFill>
                <a:latin typeface="Arial Narrow"/>
              </a:rPr>
              <a:t>¿QUÉ ESTUDIAR DESPUÉS DE 4º ESO?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720000" y="2016000"/>
            <a:ext cx="8228880" cy="32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4000" spc="-1" strike="noStrike">
                <a:solidFill>
                  <a:srgbClr val="000000"/>
                </a:solidFill>
                <a:latin typeface="Arial Narrow"/>
              </a:rPr>
              <a:t>Dos cursos y 3 MODALIDADES de  bachillerato: </a:t>
            </a:r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Arial Narrow"/>
              </a:rPr>
              <a:t>CIENCIAS:</a:t>
            </a:r>
            <a:r>
              <a:rPr b="1" lang="es-ES" sz="4000" spc="-1" strike="noStrike">
                <a:solidFill>
                  <a:srgbClr val="000000"/>
                </a:solidFill>
                <a:latin typeface="Arial Narrow"/>
              </a:rPr>
              <a:t> Ingeniería, Salud y Ciencias.</a:t>
            </a:r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Arial Narrow"/>
              </a:rPr>
              <a:t>HUMANIDADES Y CIENCIAS SOCIALES:</a:t>
            </a:r>
            <a:r>
              <a:rPr b="1" lang="es-ES" sz="4000" spc="-1" strike="noStrike">
                <a:solidFill>
                  <a:srgbClr val="000000"/>
                </a:solidFill>
                <a:latin typeface="Arial Narrow"/>
              </a:rPr>
              <a:t> Humanidades y Ciencias Sociales </a:t>
            </a:r>
            <a:br/>
            <a:endParaRPr b="0" lang="es-E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Arial Narrow"/>
              </a:rPr>
              <a:t>ARTES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236400" y="1446480"/>
            <a:ext cx="245124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24d64e"/>
                </a:solidFill>
                <a:latin typeface="Arial Narrow"/>
              </a:rPr>
              <a:t>BACHILLERATO</a:t>
            </a:r>
            <a:endParaRPr b="0" lang="es-ES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Application>LibreOffice/6.0.2.1$Windows_X86_64 LibreOffice_project/f7f06a8f319e4b62f9bc5095aa112a65d2f3ac89</Application>
  <Words>328</Words>
  <Paragraphs>62</Paragraphs>
  <Company>DGA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2014-11-24T10:53:58Z</dcterms:created>
  <dc:creator>Usuario</dc:creator>
  <dc:description/>
  <dc:language>es-ES</dc:language>
  <cp:lastModifiedBy/>
  <dcterms:modified xsi:type="dcterms:W3CDTF">2019-05-27T10:52:46Z</dcterms:modified>
  <cp:revision>48</cp:revision>
  <dc:subject/>
  <dc:title>¿Qué estudiar después de 4º de ESO?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DGA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