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9" r:id="rId2"/>
    <p:sldId id="270" r:id="rId3"/>
    <p:sldId id="271" r:id="rId4"/>
    <p:sldId id="272" r:id="rId5"/>
    <p:sldId id="273" r:id="rId6"/>
    <p:sldId id="274" r:id="rId7"/>
    <p:sldId id="275" r:id="rId8"/>
    <p:sldId id="276" r:id="rId9"/>
    <p:sldId id="277" r:id="rId10"/>
    <p:sldId id="256" r:id="rId11"/>
    <p:sldId id="257" r:id="rId12"/>
    <p:sldId id="258" r:id="rId13"/>
    <p:sldId id="259" r:id="rId14"/>
    <p:sldId id="260" r:id="rId15"/>
    <p:sldId id="261" r:id="rId16"/>
    <p:sldId id="263" r:id="rId17"/>
    <p:sldId id="266" r:id="rId18"/>
    <p:sldId id="265" r:id="rId19"/>
    <p:sldId id="267"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Ciclos formativos de Grado Medio (CFGM)?</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dgm:presLayoutVars>
          <dgm:chMax val="0"/>
          <dgm:bulletEnabled val="1"/>
        </dgm:presLayoutVars>
      </dgm:prSet>
      <dgm:spPr/>
      <dgm:t>
        <a:bodyPr/>
        <a:lstStyle/>
        <a:p>
          <a:endParaRPr lang="es-ES"/>
        </a:p>
      </dgm:t>
    </dgm:pt>
  </dgm:ptLst>
  <dgm:cxnLst>
    <dgm:cxn modelId="{0BF1104C-E006-4355-8F00-DFB10E7767B6}" type="presOf" srcId="{0FCD7DB4-0264-4840-BB53-53C1727BC7E5}" destId="{81D26B28-5842-48E8-A80F-0089A1B0689C}"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BD6A2BC4-30C2-43AC-9B87-619FAA91D290}" type="presOf" srcId="{68B2BBBF-94E1-4112-AE80-A47953E14312}" destId="{AC73111E-587D-4674-BD8D-2BFA4783FEB5}" srcOrd="0" destOrd="0" presId="urn:microsoft.com/office/officeart/2005/8/layout/vList2"/>
    <dgm:cxn modelId="{9A686D5A-9B42-46D7-B719-5BDF3582CA18}"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0FCD7DB4-0264-4840-BB53-53C1727BC7E5}">
      <dgm:prSet/>
      <dgm:spPr/>
      <dgm:t>
        <a:bodyPr/>
        <a:lstStyle/>
        <a:p>
          <a:pPr rtl="0"/>
          <a:r>
            <a:rPr lang="es-ES" dirty="0" smtClean="0"/>
            <a:t>¿Qué itinerarios puedo cursar 1º Bachillerato Científico-Tecnológico (CT)?</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dgm:presLayoutVars>
          <dgm:chMax val="0"/>
          <dgm:bulletEnabled val="1"/>
        </dgm:presLayoutVars>
      </dgm:prSet>
      <dgm:spPr/>
      <dgm:t>
        <a:bodyPr/>
        <a:lstStyle/>
        <a:p>
          <a:endParaRPr lang="es-ES"/>
        </a:p>
      </dgm:t>
    </dgm:pt>
  </dgm:ptLst>
  <dgm:cxnLst>
    <dgm:cxn modelId="{767D9EAE-8F49-4D6F-80B2-63349F7ABAF9}" type="presOf" srcId="{68B2BBBF-94E1-4112-AE80-A47953E14312}" destId="{AC73111E-587D-4674-BD8D-2BFA4783FEB5}"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E0F8DA8F-AA63-45CC-B002-56C1467A4FE2}" type="presOf" srcId="{0FCD7DB4-0264-4840-BB53-53C1727BC7E5}" destId="{81D26B28-5842-48E8-A80F-0089A1B0689C}" srcOrd="0" destOrd="0" presId="urn:microsoft.com/office/officeart/2005/8/layout/vList2"/>
    <dgm:cxn modelId="{F060CCCB-2495-4247-A7CB-E7A1DCE54107}"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¿Qué itinerarios puedo cursar 2º Bachillerato Científico-Tecnológico (CT)?</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dgm:presLayoutVars>
          <dgm:chMax val="0"/>
          <dgm:bulletEnabled val="1"/>
        </dgm:presLayoutVars>
      </dgm:prSet>
      <dgm:spPr/>
      <dgm:t>
        <a:bodyPr/>
        <a:lstStyle/>
        <a:p>
          <a:endParaRPr lang="es-ES"/>
        </a:p>
      </dgm:t>
    </dgm:pt>
  </dgm:ptLst>
  <dgm:cxnLst>
    <dgm:cxn modelId="{A4BB4150-2068-40C5-B0BC-4F779ED227E5}" type="presOf" srcId="{0FCD7DB4-0264-4840-BB53-53C1727BC7E5}" destId="{81D26B28-5842-48E8-A80F-0089A1B0689C}" srcOrd="0" destOrd="0" presId="urn:microsoft.com/office/officeart/2005/8/layout/vList2"/>
    <dgm:cxn modelId="{FA786B79-92E9-4BCE-9BE3-7DD1E09D6B89}" type="presOf" srcId="{68B2BBBF-94E1-4112-AE80-A47953E14312}" destId="{AC73111E-587D-4674-BD8D-2BFA4783FEB5}"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343223C3-9D9B-4150-8B45-2C9ED35301C8}"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¿Qué itinerarios puedo cursar 1º Bachillerato Humanidades y Ciencias Sociales (HCSS)?</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dgm:presLayoutVars>
          <dgm:chMax val="0"/>
          <dgm:bulletEnabled val="1"/>
        </dgm:presLayoutVars>
      </dgm:prSet>
      <dgm:spPr/>
      <dgm:t>
        <a:bodyPr/>
        <a:lstStyle/>
        <a:p>
          <a:endParaRPr lang="es-ES"/>
        </a:p>
      </dgm:t>
    </dgm:pt>
  </dgm:ptLst>
  <dgm:cxnLst>
    <dgm:cxn modelId="{92A85D1D-0151-42A3-B55F-1A009D7D8328}" type="presOf" srcId="{68B2BBBF-94E1-4112-AE80-A47953E14312}" destId="{AC73111E-587D-4674-BD8D-2BFA4783FEB5}" srcOrd="0" destOrd="0" presId="urn:microsoft.com/office/officeart/2005/8/layout/vList2"/>
    <dgm:cxn modelId="{497F30FD-EA10-40F1-BDCA-483FD427786A}" type="presOf" srcId="{0FCD7DB4-0264-4840-BB53-53C1727BC7E5}" destId="{81D26B28-5842-48E8-A80F-0089A1B0689C}"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7EB8DD48-7579-449D-82AD-6FCC010CF3CC}"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¿Qué itinerarios puedo cursar 2º Bachillerato Humanidades y Ciencias Sociales (HCSS)?</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dgm:presLayoutVars>
          <dgm:chMax val="0"/>
          <dgm:bulletEnabled val="1"/>
        </dgm:presLayoutVars>
      </dgm:prSet>
      <dgm:spPr/>
      <dgm:t>
        <a:bodyPr/>
        <a:lstStyle/>
        <a:p>
          <a:endParaRPr lang="es-ES"/>
        </a:p>
      </dgm:t>
    </dgm:pt>
  </dgm:ptLst>
  <dgm:cxnLst>
    <dgm:cxn modelId="{0A0872F0-44B2-4C19-B394-5A8E647A1FC1}" type="presOf" srcId="{68B2BBBF-94E1-4112-AE80-A47953E14312}" destId="{AC73111E-587D-4674-BD8D-2BFA4783FEB5}" srcOrd="0" destOrd="0" presId="urn:microsoft.com/office/officeart/2005/8/layout/vList2"/>
    <dgm:cxn modelId="{8606D63A-6E08-4435-AB03-A7A4EDA26F7A}" type="presOf" srcId="{0FCD7DB4-0264-4840-BB53-53C1727BC7E5}" destId="{81D26B28-5842-48E8-A80F-0089A1B0689C}"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61FCD795-80B3-4874-9754-560B31112F28}"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Ciclos formativos de Grado Medio (CFGM)?</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dgm:presLayoutVars>
          <dgm:chMax val="0"/>
          <dgm:bulletEnabled val="1"/>
        </dgm:presLayoutVars>
      </dgm:prSet>
      <dgm:spPr/>
      <dgm:t>
        <a:bodyPr/>
        <a:lstStyle/>
        <a:p>
          <a:endParaRPr lang="es-ES"/>
        </a:p>
      </dgm:t>
    </dgm:pt>
  </dgm:ptLst>
  <dgm:cxnLst>
    <dgm:cxn modelId="{5ADA4FD0-17BB-4CCE-B57B-DBAFACC21A48}" type="presOf" srcId="{68B2BBBF-94E1-4112-AE80-A47953E14312}" destId="{AC73111E-587D-4674-BD8D-2BFA4783FEB5}" srcOrd="0" destOrd="0" presId="urn:microsoft.com/office/officeart/2005/8/layout/vList2"/>
    <dgm:cxn modelId="{22C2D72C-A602-43B9-8CB8-3F6B07DFF530}" type="presOf" srcId="{0FCD7DB4-0264-4840-BB53-53C1727BC7E5}" destId="{81D26B28-5842-48E8-A80F-0089A1B0689C}"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6942CFA9-EEF3-4D87-917D-736E2CB79974}"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Títulos de Formación Profesional que se imparten en Huesca(CFGM)?</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dgm:presLayoutVars>
          <dgm:chMax val="0"/>
          <dgm:bulletEnabled val="1"/>
        </dgm:presLayoutVars>
      </dgm:prSet>
      <dgm:spPr/>
      <dgm:t>
        <a:bodyPr/>
        <a:lstStyle/>
        <a:p>
          <a:endParaRPr lang="es-ES"/>
        </a:p>
      </dgm:t>
    </dgm:pt>
  </dgm:ptLst>
  <dgm:cxnLst>
    <dgm:cxn modelId="{9F70F441-0E15-4CD2-A2D4-C6A952667D13}" type="presOf" srcId="{68B2BBBF-94E1-4112-AE80-A47953E14312}" destId="{AC73111E-587D-4674-BD8D-2BFA4783FEB5}" srcOrd="0" destOrd="0" presId="urn:microsoft.com/office/officeart/2005/8/layout/vList2"/>
    <dgm:cxn modelId="{78C962C5-039C-4B40-97DF-833FA2BA9C26}" type="presOf" srcId="{0FCD7DB4-0264-4840-BB53-53C1727BC7E5}" destId="{81D26B28-5842-48E8-A80F-0089A1B0689C}"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64999678-B848-4EAB-A77D-01DA55A6BD3A}"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Ciclos Formativos de Grado Superior (CFGS)?</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dgm:presLayoutVars>
          <dgm:chMax val="0"/>
          <dgm:bulletEnabled val="1"/>
        </dgm:presLayoutVars>
      </dgm:prSet>
      <dgm:spPr/>
      <dgm:t>
        <a:bodyPr/>
        <a:lstStyle/>
        <a:p>
          <a:endParaRPr lang="es-ES"/>
        </a:p>
      </dgm:t>
    </dgm:pt>
  </dgm:ptLst>
  <dgm:cxnLst>
    <dgm:cxn modelId="{878A0E5B-C918-4BCE-A721-E8B71B34C85E}" type="presOf" srcId="{68B2BBBF-94E1-4112-AE80-A47953E14312}" destId="{AC73111E-587D-4674-BD8D-2BFA4783FEB5}" srcOrd="0" destOrd="0" presId="urn:microsoft.com/office/officeart/2005/8/layout/vList2"/>
    <dgm:cxn modelId="{3477BFE1-4559-469D-A52B-B46E280CCEAF}" type="presOf" srcId="{0FCD7DB4-0264-4840-BB53-53C1727BC7E5}" destId="{81D26B28-5842-48E8-A80F-0089A1B0689C}"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8EB2BDBA-757B-4FB1-9E82-4AE442239A99}"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Ciclos Formativos de Grado Superior (CFGS)?</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dgm:presLayoutVars>
          <dgm:chMax val="0"/>
          <dgm:bulletEnabled val="1"/>
        </dgm:presLayoutVars>
      </dgm:prSet>
      <dgm:spPr/>
      <dgm:t>
        <a:bodyPr/>
        <a:lstStyle/>
        <a:p>
          <a:endParaRPr lang="es-ES"/>
        </a:p>
      </dgm:t>
    </dgm:pt>
  </dgm:ptLst>
  <dgm:cxnLst>
    <dgm:cxn modelId="{C31BE71A-44BE-4EF4-B907-B9A543F7A64D}" type="presOf" srcId="{0FCD7DB4-0264-4840-BB53-53C1727BC7E5}" destId="{81D26B28-5842-48E8-A80F-0089A1B0689C}" srcOrd="0" destOrd="0" presId="urn:microsoft.com/office/officeart/2005/8/layout/vList2"/>
    <dgm:cxn modelId="{71D14B82-D43B-480C-9F1F-7BFE82A7C5BF}" type="presOf" srcId="{68B2BBBF-94E1-4112-AE80-A47953E14312}" destId="{AC73111E-587D-4674-BD8D-2BFA4783FEB5}"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AB991D10-2293-4111-8D08-7043A15FDF86}"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Ciclos Formativos de Grado Superior (CFGS)?</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dgm:presLayoutVars>
          <dgm:chMax val="0"/>
          <dgm:bulletEnabled val="1"/>
        </dgm:presLayoutVars>
      </dgm:prSet>
      <dgm:spPr/>
      <dgm:t>
        <a:bodyPr/>
        <a:lstStyle/>
        <a:p>
          <a:endParaRPr lang="es-ES"/>
        </a:p>
      </dgm:t>
    </dgm:pt>
  </dgm:ptLst>
  <dgm:cxnLst>
    <dgm:cxn modelId="{0BCC7143-F2C8-430F-823E-94149E4B2BC0}" type="presOf" srcId="{0FCD7DB4-0264-4840-BB53-53C1727BC7E5}" destId="{81D26B28-5842-48E8-A80F-0089A1B0689C}" srcOrd="0" destOrd="0" presId="urn:microsoft.com/office/officeart/2005/8/layout/vList2"/>
    <dgm:cxn modelId="{36DDECFB-CA78-4F1F-BF30-4F01A605E89C}" type="presOf" srcId="{68B2BBBF-94E1-4112-AE80-A47953E14312}" destId="{AC73111E-587D-4674-BD8D-2BFA4783FEB5}"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B86E444C-349A-4445-90A9-BFC5A0D36330}"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Títulos de Formación Profesional que se imparten en Huesca(CFGS)?</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dgm:presLayoutVars>
          <dgm:chMax val="0"/>
          <dgm:bulletEnabled val="1"/>
        </dgm:presLayoutVars>
      </dgm:prSet>
      <dgm:spPr/>
      <dgm:t>
        <a:bodyPr/>
        <a:lstStyle/>
        <a:p>
          <a:endParaRPr lang="es-ES"/>
        </a:p>
      </dgm:t>
    </dgm:pt>
  </dgm:ptLst>
  <dgm:cxnLst>
    <dgm:cxn modelId="{EBDF7A46-BBEE-41CE-983C-615AC2C8E81C}" type="presOf" srcId="{0FCD7DB4-0264-4840-BB53-53C1727BC7E5}" destId="{81D26B28-5842-48E8-A80F-0089A1B0689C}"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401E60E9-03CF-4F0D-916C-4A5024044A6F}" type="presOf" srcId="{68B2BBBF-94E1-4112-AE80-A47953E14312}" destId="{AC73111E-587D-4674-BD8D-2BFA4783FEB5}" srcOrd="0" destOrd="0" presId="urn:microsoft.com/office/officeart/2005/8/layout/vList2"/>
    <dgm:cxn modelId="{2BC7E905-8247-4461-9BC6-397D19B1252D}"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Títulos de Formación Profesional que se imparten en Huesca(CFGS)?</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dgm:presLayoutVars>
          <dgm:chMax val="0"/>
          <dgm:bulletEnabled val="1"/>
        </dgm:presLayoutVars>
      </dgm:prSet>
      <dgm:spPr/>
      <dgm:t>
        <a:bodyPr/>
        <a:lstStyle/>
        <a:p>
          <a:endParaRPr lang="es-ES"/>
        </a:p>
      </dgm:t>
    </dgm:pt>
  </dgm:ptLst>
  <dgm:cxnLst>
    <dgm:cxn modelId="{BE9D9698-CB50-4188-835B-B4AD26FDE670}" type="presOf" srcId="{0FCD7DB4-0264-4840-BB53-53C1727BC7E5}" destId="{81D26B28-5842-48E8-A80F-0089A1B0689C}" srcOrd="0" destOrd="0" presId="urn:microsoft.com/office/officeart/2005/8/layout/vList2"/>
    <dgm:cxn modelId="{FBB48E23-E673-4F3E-B3DE-E484AD776EE2}" type="presOf" srcId="{68B2BBBF-94E1-4112-AE80-A47953E14312}" destId="{AC73111E-587D-4674-BD8D-2BFA4783FEB5}"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19E6DB25-98A3-4651-91AB-DAE91C2EB3AF}"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B2BBBF-94E1-4112-AE80-A47953E143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CD7DB4-0264-4840-BB53-53C1727BC7E5}">
      <dgm:prSet/>
      <dgm:spPr/>
      <dgm:t>
        <a:bodyPr/>
        <a:lstStyle/>
        <a:p>
          <a:pPr rtl="0"/>
          <a:r>
            <a:rPr lang="es-ES" dirty="0" smtClean="0"/>
            <a:t>BACHILLERATO Y GRADOS EN LA UNIVERSIDAD DE ZARAGOZA</a:t>
          </a:r>
          <a:endParaRPr lang="es-ES" dirty="0"/>
        </a:p>
      </dgm:t>
    </dgm:pt>
    <dgm:pt modelId="{9617C21D-94E2-4C31-89AF-A4C1C2BBAADA}" type="parTrans" cxnId="{A4B529DB-5D91-4505-9AC3-F2F3CB8AD728}">
      <dgm:prSet/>
      <dgm:spPr/>
      <dgm:t>
        <a:bodyPr/>
        <a:lstStyle/>
        <a:p>
          <a:endParaRPr lang="es-ES"/>
        </a:p>
      </dgm:t>
    </dgm:pt>
    <dgm:pt modelId="{9048F963-8A53-4A39-B9F4-B308E72D9686}" type="sibTrans" cxnId="{A4B529DB-5D91-4505-9AC3-F2F3CB8AD728}">
      <dgm:prSet/>
      <dgm:spPr/>
      <dgm:t>
        <a:bodyPr/>
        <a:lstStyle/>
        <a:p>
          <a:endParaRPr lang="es-ES"/>
        </a:p>
      </dgm:t>
    </dgm:pt>
    <dgm:pt modelId="{AC73111E-587D-4674-BD8D-2BFA4783FEB5}" type="pres">
      <dgm:prSet presAssocID="{68B2BBBF-94E1-4112-AE80-A47953E14312}" presName="linear" presStyleCnt="0">
        <dgm:presLayoutVars>
          <dgm:animLvl val="lvl"/>
          <dgm:resizeHandles val="exact"/>
        </dgm:presLayoutVars>
      </dgm:prSet>
      <dgm:spPr/>
      <dgm:t>
        <a:bodyPr/>
        <a:lstStyle/>
        <a:p>
          <a:endParaRPr lang="es-ES"/>
        </a:p>
      </dgm:t>
    </dgm:pt>
    <dgm:pt modelId="{81D26B28-5842-48E8-A80F-0089A1B0689C}" type="pres">
      <dgm:prSet presAssocID="{0FCD7DB4-0264-4840-BB53-53C1727BC7E5}" presName="parentText" presStyleLbl="node1" presStyleIdx="0" presStyleCnt="1" custScaleY="49221" custLinFactY="41704" custLinFactNeighborX="-1319" custLinFactNeighborY="100000">
        <dgm:presLayoutVars>
          <dgm:chMax val="0"/>
          <dgm:bulletEnabled val="1"/>
        </dgm:presLayoutVars>
      </dgm:prSet>
      <dgm:spPr/>
      <dgm:t>
        <a:bodyPr/>
        <a:lstStyle/>
        <a:p>
          <a:endParaRPr lang="es-ES"/>
        </a:p>
      </dgm:t>
    </dgm:pt>
  </dgm:ptLst>
  <dgm:cxnLst>
    <dgm:cxn modelId="{2844AB57-C0B7-490C-A839-46B2E216B1DD}" type="presOf" srcId="{0FCD7DB4-0264-4840-BB53-53C1727BC7E5}" destId="{81D26B28-5842-48E8-A80F-0089A1B0689C}" srcOrd="0" destOrd="0" presId="urn:microsoft.com/office/officeart/2005/8/layout/vList2"/>
    <dgm:cxn modelId="{FF75C675-AD0C-49EE-8E74-DEE6F47D22D3}" type="presOf" srcId="{68B2BBBF-94E1-4112-AE80-A47953E14312}" destId="{AC73111E-587D-4674-BD8D-2BFA4783FEB5}" srcOrd="0" destOrd="0" presId="urn:microsoft.com/office/officeart/2005/8/layout/vList2"/>
    <dgm:cxn modelId="{A4B529DB-5D91-4505-9AC3-F2F3CB8AD728}" srcId="{68B2BBBF-94E1-4112-AE80-A47953E14312}" destId="{0FCD7DB4-0264-4840-BB53-53C1727BC7E5}" srcOrd="0" destOrd="0" parTransId="{9617C21D-94E2-4C31-89AF-A4C1C2BBAADA}" sibTransId="{9048F963-8A53-4A39-B9F4-B308E72D9686}"/>
    <dgm:cxn modelId="{609E87BF-68E7-448B-9C03-8F32069921E6}" type="presParOf" srcId="{AC73111E-587D-4674-BD8D-2BFA4783FEB5}" destId="{81D26B28-5842-48E8-A80F-0089A1B06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924"/>
          <a:ext cx="8229600" cy="9202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ES" sz="3500" kern="1200" dirty="0" smtClean="0"/>
            <a:t>Ciclos formativos de Grado Medio (CFGM)?</a:t>
          </a:r>
          <a:endParaRPr lang="es-ES" sz="3500" kern="1200" dirty="0"/>
        </a:p>
      </dsp:txBody>
      <dsp:txXfrm>
        <a:off x="44924" y="45848"/>
        <a:ext cx="8139752" cy="8304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14580"/>
          <a:ext cx="8229600" cy="111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ES" sz="2800" kern="1200" dirty="0" smtClean="0"/>
            <a:t>¿Qué itinerarios puedo cursar 1º Bachillerato Científico-Tecnológico (CT)?</a:t>
          </a:r>
          <a:endParaRPr lang="es-ES" sz="2800" kern="1200" dirty="0"/>
        </a:p>
      </dsp:txBody>
      <dsp:txXfrm>
        <a:off x="54373" y="68953"/>
        <a:ext cx="8120854" cy="10050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14580"/>
          <a:ext cx="8229600" cy="111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ES" sz="2800" kern="1200" dirty="0" smtClean="0"/>
            <a:t>¿Qué itinerarios puedo cursar 2º Bachillerato Científico-Tecnológico (CT)?</a:t>
          </a:r>
          <a:endParaRPr lang="es-ES" sz="2800" kern="1200" dirty="0"/>
        </a:p>
      </dsp:txBody>
      <dsp:txXfrm>
        <a:off x="54373" y="68953"/>
        <a:ext cx="8120854" cy="10050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14580"/>
          <a:ext cx="8229600" cy="111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ES" sz="2800" kern="1200" dirty="0" smtClean="0"/>
            <a:t>¿Qué itinerarios puedo cursar 1º Bachillerato Humanidades y Ciencias Sociales (HCSS)?</a:t>
          </a:r>
          <a:endParaRPr lang="es-ES" sz="2800" kern="1200" dirty="0"/>
        </a:p>
      </dsp:txBody>
      <dsp:txXfrm>
        <a:off x="54373" y="68953"/>
        <a:ext cx="8120854" cy="10050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87424"/>
          <a:ext cx="8229600" cy="4077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s-ES" sz="1700" kern="1200" dirty="0" smtClean="0"/>
            <a:t>¿Qué itinerarios puedo cursar 2º Bachillerato Humanidades y Ciencias Sociales (HCSS)?</a:t>
          </a:r>
          <a:endParaRPr lang="es-ES" sz="1700" kern="1200" dirty="0"/>
        </a:p>
      </dsp:txBody>
      <dsp:txXfrm>
        <a:off x="19904" y="107328"/>
        <a:ext cx="8189792" cy="367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924"/>
          <a:ext cx="8229600" cy="9202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ES" sz="3500" kern="1200" dirty="0" smtClean="0"/>
            <a:t>Ciclos formativos de Grado Medio (CFGM)?</a:t>
          </a:r>
          <a:endParaRPr lang="es-ES" sz="3500" kern="1200" dirty="0"/>
        </a:p>
      </dsp:txBody>
      <dsp:txXfrm>
        <a:off x="44924" y="45848"/>
        <a:ext cx="8139752" cy="8304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59664"/>
          <a:ext cx="8229600" cy="8027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ES" sz="2200" kern="1200" dirty="0" smtClean="0"/>
            <a:t>Títulos de Formación Profesional que se imparten en Huesca(CFGM)?</a:t>
          </a:r>
          <a:endParaRPr lang="es-ES" sz="2200" kern="1200" dirty="0"/>
        </a:p>
      </dsp:txBody>
      <dsp:txXfrm>
        <a:off x="39189" y="98853"/>
        <a:ext cx="8151222" cy="7244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924"/>
          <a:ext cx="8229600" cy="9202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s-ES" sz="3400" kern="1200" dirty="0" smtClean="0"/>
            <a:t>Ciclos Formativos de Grado Superior (CFGS)?</a:t>
          </a:r>
          <a:endParaRPr lang="es-ES" sz="3400" kern="1200" dirty="0"/>
        </a:p>
      </dsp:txBody>
      <dsp:txXfrm>
        <a:off x="44924" y="45848"/>
        <a:ext cx="8139752" cy="8304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924"/>
          <a:ext cx="8229600" cy="9202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s-ES" sz="3400" kern="1200" dirty="0" smtClean="0"/>
            <a:t>Ciclos Formativos de Grado Superior (CFGS)?</a:t>
          </a:r>
          <a:endParaRPr lang="es-ES" sz="3400" kern="1200" dirty="0"/>
        </a:p>
      </dsp:txBody>
      <dsp:txXfrm>
        <a:off x="44924" y="45848"/>
        <a:ext cx="8139752" cy="8304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924"/>
          <a:ext cx="8229600" cy="9202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s-ES" sz="3400" kern="1200" dirty="0" smtClean="0"/>
            <a:t>Ciclos Formativos de Grado Superior (CFGS)?</a:t>
          </a:r>
          <a:endParaRPr lang="es-ES" sz="3400" kern="1200" dirty="0"/>
        </a:p>
      </dsp:txBody>
      <dsp:txXfrm>
        <a:off x="44924" y="45848"/>
        <a:ext cx="8139752" cy="8304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49874"/>
          <a:ext cx="8229600" cy="8223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ES" sz="2200" kern="1200" dirty="0" smtClean="0"/>
            <a:t>Títulos de Formación Profesional que se imparten en Huesca(CFGS)?</a:t>
          </a:r>
          <a:endParaRPr lang="es-ES" sz="2200" kern="1200" dirty="0"/>
        </a:p>
      </dsp:txBody>
      <dsp:txXfrm>
        <a:off x="40145" y="90019"/>
        <a:ext cx="8149310" cy="7420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49874"/>
          <a:ext cx="8229600" cy="8223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ES" sz="2200" kern="1200" dirty="0" smtClean="0"/>
            <a:t>Títulos de Formación Profesional que se imparten en Huesca(CFGS)?</a:t>
          </a:r>
          <a:endParaRPr lang="es-ES" sz="2200" kern="1200" dirty="0"/>
        </a:p>
      </dsp:txBody>
      <dsp:txXfrm>
        <a:off x="40145" y="90019"/>
        <a:ext cx="8149310" cy="7420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26B28-5842-48E8-A80F-0089A1B0689C}">
      <dsp:nvSpPr>
        <dsp:cNvPr id="0" name=""/>
        <dsp:cNvSpPr/>
      </dsp:nvSpPr>
      <dsp:spPr>
        <a:xfrm>
          <a:off x="0" y="21428"/>
          <a:ext cx="8229600" cy="900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ES" sz="2500" kern="1200" dirty="0" smtClean="0"/>
            <a:t>BACHILLERATO Y GRADOS EN LA UNIVERSIDAD DE ZARAGOZA</a:t>
          </a:r>
          <a:endParaRPr lang="es-ES" sz="2500" kern="1200" dirty="0"/>
        </a:p>
      </dsp:txBody>
      <dsp:txXfrm>
        <a:off x="43968" y="65396"/>
        <a:ext cx="8141664" cy="8127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08B8DFC-3F55-4D18-9488-B38CE490CF0F}" type="datetimeFigureOut">
              <a:rPr lang="es-ES" smtClean="0"/>
              <a:pPr/>
              <a:t>15/05/2018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05A2150-1684-4A51-B54A-1D4941C1D03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B8DFC-3F55-4D18-9488-B38CE490CF0F}" type="datetimeFigureOut">
              <a:rPr lang="es-ES" smtClean="0"/>
              <a:pPr/>
              <a:t>15/05/2018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A2150-1684-4A51-B54A-1D4941C1D03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hyperlink" Target="tabla_ponderaciones_2019-2020.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hyperlink" Target="#_ftnref1"/><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em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emf"/><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em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5.em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hyperlink" Target="http://www.escueladeartedehuesca.org/" TargetMode="Externa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760698881"/>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1560" y="1196751"/>
            <a:ext cx="7560839" cy="49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56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0"/>
            <a:ext cx="8643998" cy="5478423"/>
          </a:xfrm>
          <a:prstGeom prst="rect">
            <a:avLst/>
          </a:prstGeom>
        </p:spPr>
        <p:txBody>
          <a:bodyPr wrap="square">
            <a:spAutoFit/>
          </a:bodyPr>
          <a:lstStyle/>
          <a:p>
            <a:r>
              <a:rPr lang="es-ES" sz="1400" dirty="0" smtClean="0"/>
              <a:t>El Consejo de Gobierno renueva la oferta de estudios propios, aprueba los parámetros de ponderación de materias de la </a:t>
            </a:r>
            <a:r>
              <a:rPr lang="es-ES" sz="1400" dirty="0" err="1" smtClean="0"/>
              <a:t>EvAU</a:t>
            </a:r>
            <a:r>
              <a:rPr lang="es-ES" sz="1400" dirty="0" smtClean="0"/>
              <a:t> y el calendario académico del próximo curso</a:t>
            </a:r>
          </a:p>
          <a:p>
            <a:r>
              <a:rPr lang="es-ES" sz="1400" dirty="0" smtClean="0"/>
              <a:t> </a:t>
            </a:r>
          </a:p>
          <a:p>
            <a:r>
              <a:rPr lang="es-ES" sz="1400" b="1" dirty="0" smtClean="0"/>
              <a:t>Parámetros de ponderación de materias de la </a:t>
            </a:r>
            <a:r>
              <a:rPr lang="es-ES" sz="1400" b="1" dirty="0" err="1" smtClean="0"/>
              <a:t>Evau</a:t>
            </a:r>
            <a:r>
              <a:rPr lang="es-ES" sz="1400" b="1" dirty="0" smtClean="0"/>
              <a:t> aplicables a los procesos de admisión a estudios oficiales de grado</a:t>
            </a:r>
            <a:endParaRPr lang="es-ES" sz="1400" dirty="0" smtClean="0"/>
          </a:p>
          <a:p>
            <a:r>
              <a:rPr lang="es-ES" sz="1400" dirty="0" smtClean="0"/>
              <a:t>El Consejo de Gobierno ha aprobado también los</a:t>
            </a:r>
            <a:r>
              <a:rPr lang="es-ES" sz="1400" b="1" dirty="0" smtClean="0"/>
              <a:t> parámetros de ponderación de materias de la </a:t>
            </a:r>
            <a:r>
              <a:rPr lang="es-ES" sz="1400" b="1" dirty="0" err="1" smtClean="0"/>
              <a:t>EvAU</a:t>
            </a:r>
            <a:r>
              <a:rPr lang="es-ES" sz="1400" b="1" dirty="0" smtClean="0"/>
              <a:t> aplicables a los procesos de admisión a estudios oficiales de grado, en cumplimiento del Real Decreto 412/2014</a:t>
            </a:r>
            <a:r>
              <a:rPr lang="es-ES" sz="1400" dirty="0" smtClean="0"/>
              <a:t>, de 6 de junio en su artículo 7, apartado 4</a:t>
            </a:r>
          </a:p>
          <a:p>
            <a:r>
              <a:rPr lang="es-ES" sz="1400" dirty="0" smtClean="0"/>
              <a:t>Por ello, se aprueba:</a:t>
            </a:r>
          </a:p>
          <a:p>
            <a:r>
              <a:rPr lang="es-ES" sz="1400" dirty="0" smtClean="0"/>
              <a:t>1.- Mantener en lo posible los parámetros anteriores, con los mínimos cambios imprescindible y siempre mejorando la situación actual. Es importante que los estudiantes tengan claro la estabilidad de las ponderaciones.</a:t>
            </a:r>
          </a:p>
          <a:p>
            <a:r>
              <a:rPr lang="es-ES" sz="1400" dirty="0" smtClean="0"/>
              <a:t> </a:t>
            </a:r>
          </a:p>
          <a:p>
            <a:r>
              <a:rPr lang="es-ES" sz="1400" dirty="0" smtClean="0"/>
              <a:t>2.- Aprobarlos para el acceso en el curso académico universitario </a:t>
            </a:r>
            <a:r>
              <a:rPr lang="es-ES" sz="1400" b="1" dirty="0" smtClean="0"/>
              <a:t>2019-2020</a:t>
            </a:r>
            <a:r>
              <a:rPr lang="es-ES" sz="1400" dirty="0" smtClean="0"/>
              <a:t> y siguientes, hasta “la entrada en vigor de la normativa resultante del Pacto de Estado social y político por la Educación”.</a:t>
            </a:r>
          </a:p>
          <a:p>
            <a:r>
              <a:rPr lang="es-ES" sz="1400" dirty="0" smtClean="0"/>
              <a:t> </a:t>
            </a:r>
          </a:p>
          <a:p>
            <a:r>
              <a:rPr lang="es-ES" sz="1400" dirty="0" smtClean="0"/>
              <a:t>3.- Incorporar como </a:t>
            </a:r>
            <a:r>
              <a:rPr lang="es-ES" sz="1400" b="1" dirty="0" smtClean="0"/>
              <a:t>novedad </a:t>
            </a:r>
            <a:r>
              <a:rPr lang="es-ES" sz="1400" dirty="0" smtClean="0"/>
              <a:t>los cambios que se introducen en la Orden ECD/42/2018, de 25 de enero, que introduce a que, “los </a:t>
            </a:r>
            <a:r>
              <a:rPr lang="es-ES" sz="1400" b="1" dirty="0" smtClean="0"/>
              <a:t>estudiantes podrán examinarse de una segunda lengua extranjera distinta de la que hubieran cursado como materia del bloque de asignaturas troncales</a:t>
            </a:r>
            <a:r>
              <a:rPr lang="es-ES" sz="1400" dirty="0" smtClean="0"/>
              <a:t>. La calificación obtenida en dicha prueba podrá ser tenida en cuenta por las universidades en sus procedimientos de admisión”.</a:t>
            </a:r>
          </a:p>
          <a:p>
            <a:r>
              <a:rPr lang="es-ES" sz="1400" dirty="0" smtClean="0"/>
              <a:t> </a:t>
            </a:r>
          </a:p>
          <a:p>
            <a:r>
              <a:rPr lang="es-ES" sz="1400" dirty="0" smtClean="0"/>
              <a:t>Como </a:t>
            </a:r>
            <a:r>
              <a:rPr lang="es-ES" sz="1400" b="1" dirty="0" smtClean="0"/>
              <a:t>novedad </a:t>
            </a:r>
            <a:r>
              <a:rPr lang="es-ES" sz="1400" dirty="0" smtClean="0"/>
              <a:t>de carácter más sustancial y significativa</a:t>
            </a:r>
            <a:r>
              <a:rPr lang="es-ES" sz="1400" b="1" dirty="0" smtClean="0"/>
              <a:t> se cambian las ponderaciones para el acceso a los Magisterios</a:t>
            </a:r>
            <a:r>
              <a:rPr lang="es-ES" sz="1400" dirty="0" smtClean="0"/>
              <a:t>. La propuesta consiste en que para acceder a magisterio, reduciríamos a 0,1 varias materias que antes tenían 0,2 y mantendríamos el 0,2 solo en las troncales específicas de cada bachillerato (matemáticas, matemáticas aplicadas, latín y fundamentos del arte) y en la obligatoria de lengua castellana y literatura.</a:t>
            </a:r>
          </a:p>
          <a:p>
            <a:r>
              <a:rPr lang="es-ES" sz="1400" dirty="0" smtClean="0">
                <a:hlinkClick r:id="rId2" action="ppaction://hlinkfile"/>
              </a:rPr>
              <a:t>Adjunto 1 (</a:t>
            </a:r>
            <a:r>
              <a:rPr lang="es-ES" sz="1400" dirty="0" err="1" smtClean="0">
                <a:hlinkClick r:id="rId2" action="ppaction://hlinkfile"/>
              </a:rPr>
              <a:t>pdf</a:t>
            </a:r>
            <a:r>
              <a:rPr lang="es-ES" sz="1400" dirty="0" smtClean="0">
                <a:hlinkClick r:id="rId2" action="ppaction://hlinkfile"/>
              </a:rPr>
              <a:t>)</a:t>
            </a:r>
            <a:endParaRPr lang="es-E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8929717"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42976" y="714356"/>
            <a:ext cx="6572296" cy="47863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571472" y="2214554"/>
            <a:ext cx="7500990" cy="2714644"/>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571472" y="785794"/>
            <a:ext cx="7500990" cy="1419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428596" y="2886075"/>
            <a:ext cx="8072494" cy="108585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428596" y="1500174"/>
            <a:ext cx="8072494" cy="140017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200150" y="2333625"/>
            <a:ext cx="6743700" cy="219075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1214414" y="928670"/>
            <a:ext cx="6743700" cy="13906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graphicFrame>
        <p:nvGraphicFramePr>
          <p:cNvPr id="13" name="12 Tabla"/>
          <p:cNvGraphicFramePr>
            <a:graphicFrameLocks noGrp="1"/>
          </p:cNvGraphicFramePr>
          <p:nvPr/>
        </p:nvGraphicFramePr>
        <p:xfrm>
          <a:off x="2000232" y="1643050"/>
          <a:ext cx="4514850" cy="1676400"/>
        </p:xfrm>
        <a:graphic>
          <a:graphicData uri="http://schemas.openxmlformats.org/drawingml/2006/table">
            <a:tbl>
              <a:tblPr/>
              <a:tblGrid>
                <a:gridCol w="4181475"/>
                <a:gridCol w="333375"/>
              </a:tblGrid>
              <a:tr h="201930">
                <a:tc gridSpan="2">
                  <a:txBody>
                    <a:bodyPr/>
                    <a:lstStyle/>
                    <a:p>
                      <a:pPr algn="ctr">
                        <a:spcAft>
                          <a:spcPts val="0"/>
                        </a:spcAft>
                      </a:pPr>
                      <a:r>
                        <a:rPr lang="es-ES" sz="1400" b="1">
                          <a:latin typeface="Calibri"/>
                          <a:ea typeface="Times New Roman"/>
                          <a:cs typeface="Times New Roman"/>
                        </a:rPr>
                        <a:t>1º de Bachillerato de Ciencias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4145">
                <a:tc gridSpan="2">
                  <a:txBody>
                    <a:bodyPr/>
                    <a:lstStyle/>
                    <a:p>
                      <a:pPr algn="ctr">
                        <a:spcAft>
                          <a:spcPts val="0"/>
                        </a:spcAft>
                      </a:pPr>
                      <a:r>
                        <a:rPr lang="es-ES" sz="1200" i="1">
                          <a:latin typeface="Calibri"/>
                          <a:ea typeface="Times New Roman"/>
                          <a:cs typeface="Times New Roman"/>
                        </a:rPr>
                        <a:t>Obligatorias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s-ES"/>
                    </a:p>
                  </a:txBody>
                  <a:tcPr/>
                </a:tc>
              </a:tr>
              <a:tr h="144145">
                <a:tc>
                  <a:txBody>
                    <a:bodyPr/>
                    <a:lstStyle/>
                    <a:p>
                      <a:pPr>
                        <a:spcAft>
                          <a:spcPts val="0"/>
                        </a:spcAft>
                      </a:pPr>
                      <a:r>
                        <a:rPr lang="es-ES" sz="1200">
                          <a:latin typeface="Calibri"/>
                          <a:ea typeface="Times New Roman"/>
                          <a:cs typeface="Times New Roman"/>
                        </a:rPr>
                        <a:t>Lengua castellana y literatura I </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Lengua extranjera I: Inglés o Francés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Filosofía </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Educación física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2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Tutoría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1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Matemáticas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4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Cultura científica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dirty="0">
                          <a:latin typeface="Calibri"/>
                          <a:ea typeface="Times New Roman"/>
                          <a:cs typeface="Times New Roman"/>
                        </a:rPr>
                        <a:t>2 h</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13 Tabla"/>
          <p:cNvGraphicFramePr>
            <a:graphicFrameLocks noGrp="1"/>
          </p:cNvGraphicFramePr>
          <p:nvPr/>
        </p:nvGraphicFramePr>
        <p:xfrm>
          <a:off x="1357290" y="3571876"/>
          <a:ext cx="5854700" cy="548640"/>
        </p:xfrm>
        <a:graphic>
          <a:graphicData uri="http://schemas.openxmlformats.org/drawingml/2006/table">
            <a:tbl>
              <a:tblPr/>
              <a:tblGrid>
                <a:gridCol w="2859405"/>
                <a:gridCol w="179705"/>
                <a:gridCol w="2815590"/>
              </a:tblGrid>
              <a:tr h="0">
                <a:tc>
                  <a:txBody>
                    <a:bodyPr/>
                    <a:lstStyle/>
                    <a:p>
                      <a:pPr algn="ctr">
                        <a:spcAft>
                          <a:spcPts val="0"/>
                        </a:spcAft>
                      </a:pPr>
                      <a:r>
                        <a:rPr lang="es-ES" sz="1200" b="1">
                          <a:latin typeface="Calibri"/>
                          <a:ea typeface="Calibri"/>
                          <a:cs typeface="Times New Roman"/>
                        </a:rPr>
                        <a:t>OPCIÓN A</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200" b="1">
                          <a:latin typeface="Calibri"/>
                          <a:ea typeface="Calibri"/>
                          <a:cs typeface="Times New Roman"/>
                        </a:rPr>
                        <a:t>OPCIÓN B</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0">
                <a:tc>
                  <a:txBody>
                    <a:bodyPr/>
                    <a:lstStyle/>
                    <a:p>
                      <a:pPr algn="ctr">
                        <a:spcAft>
                          <a:spcPts val="0"/>
                        </a:spcAft>
                      </a:pPr>
                      <a:r>
                        <a:rPr lang="es-ES" sz="1200">
                          <a:latin typeface="Calibri"/>
                          <a:ea typeface="Calibri"/>
                          <a:cs typeface="Times New Roman"/>
                        </a:rPr>
                        <a:t>Biología y geología</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200">
                          <a:latin typeface="Calibri"/>
                          <a:ea typeface="Calibri"/>
                          <a:cs typeface="Times New Roman"/>
                        </a:rPr>
                        <a:t>Dibujo técnico I</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s-ES" sz="1200">
                          <a:latin typeface="Calibri"/>
                          <a:ea typeface="Calibri"/>
                          <a:cs typeface="Times New Roman"/>
                        </a:rPr>
                        <a:t>Física y química</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200" dirty="0">
                          <a:latin typeface="Calibri"/>
                          <a:ea typeface="Calibri"/>
                          <a:cs typeface="Times New Roman"/>
                        </a:rPr>
                        <a:t>Física y química</a:t>
                      </a:r>
                      <a:endParaRPr lang="es-ES" sz="12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14 Tabla"/>
          <p:cNvGraphicFramePr>
            <a:graphicFrameLocks noGrp="1"/>
          </p:cNvGraphicFramePr>
          <p:nvPr/>
        </p:nvGraphicFramePr>
        <p:xfrm>
          <a:off x="2000232" y="4572008"/>
          <a:ext cx="3956050" cy="731520"/>
        </p:xfrm>
        <a:graphic>
          <a:graphicData uri="http://schemas.openxmlformats.org/drawingml/2006/table">
            <a:tbl>
              <a:tblPr/>
              <a:tblGrid>
                <a:gridCol w="3956050"/>
              </a:tblGrid>
              <a:tr h="0">
                <a:tc>
                  <a:txBody>
                    <a:bodyPr/>
                    <a:lstStyle/>
                    <a:p>
                      <a:pPr>
                        <a:spcAft>
                          <a:spcPts val="0"/>
                        </a:spcAft>
                      </a:pPr>
                      <a:r>
                        <a:rPr lang="es-ES" sz="1200">
                          <a:latin typeface="Calibri"/>
                          <a:ea typeface="Calibri"/>
                          <a:cs typeface="Times New Roman"/>
                        </a:rPr>
                        <a:t>Tecnología Industrial 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a:latin typeface="Calibri"/>
                          <a:ea typeface="Calibri"/>
                          <a:cs typeface="Times New Roman"/>
                        </a:rPr>
                        <a:t>Segunda Lengua extranjera: Francés 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a:latin typeface="Calibri"/>
                          <a:ea typeface="Calibri"/>
                          <a:cs typeface="Times New Roman"/>
                        </a:rPr>
                        <a:t>Tecnologías de la información y comunicación 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dirty="0">
                          <a:latin typeface="Calibri"/>
                          <a:ea typeface="Calibri"/>
                          <a:cs typeface="Times New Roman"/>
                        </a:rPr>
                        <a:t>Dibujo Artístico I</a:t>
                      </a:r>
                      <a:endParaRPr lang="es-ES"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5" name="Rectangle 66"/>
          <p:cNvSpPr>
            <a:spLocks noChangeArrowheads="1"/>
          </p:cNvSpPr>
          <p:nvPr/>
        </p:nvSpPr>
        <p:spPr bwMode="auto">
          <a:xfrm>
            <a:off x="3128963" y="460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graphicFrame>
        <p:nvGraphicFramePr>
          <p:cNvPr id="9" name="8 Tabla"/>
          <p:cNvGraphicFramePr>
            <a:graphicFrameLocks noGrp="1"/>
          </p:cNvGraphicFramePr>
          <p:nvPr/>
        </p:nvGraphicFramePr>
        <p:xfrm>
          <a:off x="1928794" y="1714488"/>
          <a:ext cx="4646930" cy="963930"/>
        </p:xfrm>
        <a:graphic>
          <a:graphicData uri="http://schemas.openxmlformats.org/drawingml/2006/table">
            <a:tbl>
              <a:tblPr/>
              <a:tblGrid>
                <a:gridCol w="4324350"/>
                <a:gridCol w="322580"/>
              </a:tblGrid>
              <a:tr h="201930">
                <a:tc gridSpan="2">
                  <a:txBody>
                    <a:bodyPr/>
                    <a:lstStyle/>
                    <a:p>
                      <a:pPr algn="ctr">
                        <a:spcAft>
                          <a:spcPts val="0"/>
                        </a:spcAft>
                      </a:pPr>
                      <a:r>
                        <a:rPr lang="es-ES" sz="1000" b="1">
                          <a:latin typeface="Calibri"/>
                          <a:ea typeface="Times New Roman"/>
                          <a:cs typeface="Times New Roman"/>
                        </a:rPr>
                        <a:t>2º de Bachillerato de Ciencias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4145">
                <a:tc>
                  <a:txBody>
                    <a:bodyPr/>
                    <a:lstStyle/>
                    <a:p>
                      <a:pPr>
                        <a:spcAft>
                          <a:spcPts val="0"/>
                        </a:spcAft>
                      </a:pPr>
                      <a:r>
                        <a:rPr lang="es-ES" sz="1000" b="1">
                          <a:latin typeface="Calibri"/>
                          <a:ea typeface="Times New Roman"/>
                          <a:cs typeface="Times New Roman"/>
                        </a:rPr>
                        <a:t>Lengua castellana y literatura II</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latin typeface="Calibri"/>
                          <a:ea typeface="Times New Roman"/>
                          <a:cs typeface="Times New Roman"/>
                        </a:rPr>
                        <a:t>4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000" b="1">
                          <a:latin typeface="Calibri"/>
                          <a:ea typeface="Times New Roman"/>
                          <a:cs typeface="Times New Roman"/>
                        </a:rPr>
                        <a:t>Lengua extranjera II: Inglés o Francés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000" b="1">
                          <a:latin typeface="Calibri"/>
                          <a:ea typeface="Times New Roman"/>
                          <a:cs typeface="Times New Roman"/>
                        </a:rPr>
                        <a:t>Historia de España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000" b="1">
                          <a:latin typeface="Calibri"/>
                          <a:ea typeface="Times New Roman"/>
                          <a:cs typeface="Times New Roman"/>
                        </a:rPr>
                        <a:t>Matemáticas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latin typeface="Calibri"/>
                          <a:ea typeface="Times New Roman"/>
                          <a:cs typeface="Times New Roman"/>
                        </a:rPr>
                        <a:t>4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000" b="1">
                          <a:latin typeface="Calibri"/>
                          <a:ea typeface="Times New Roman"/>
                          <a:cs typeface="Times New Roman"/>
                        </a:rPr>
                        <a:t>Tutoría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dirty="0">
                          <a:latin typeface="Calibri"/>
                          <a:ea typeface="Times New Roman"/>
                          <a:cs typeface="Times New Roman"/>
                        </a:rPr>
                        <a:t>1 h</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nvGraphicFramePr>
        <p:xfrm>
          <a:off x="1428728" y="2786058"/>
          <a:ext cx="5842000" cy="609600"/>
        </p:xfrm>
        <a:graphic>
          <a:graphicData uri="http://schemas.openxmlformats.org/drawingml/2006/table">
            <a:tbl>
              <a:tblPr/>
              <a:tblGrid>
                <a:gridCol w="2859405"/>
                <a:gridCol w="179705"/>
                <a:gridCol w="2802890"/>
              </a:tblGrid>
              <a:tr h="0">
                <a:tc>
                  <a:txBody>
                    <a:bodyPr/>
                    <a:lstStyle/>
                    <a:p>
                      <a:pPr algn="ctr">
                        <a:spcAft>
                          <a:spcPts val="0"/>
                        </a:spcAft>
                      </a:pPr>
                      <a:r>
                        <a:rPr lang="es-ES" sz="1000">
                          <a:latin typeface="Calibri"/>
                          <a:ea typeface="Calibri"/>
                          <a:cs typeface="Times New Roman"/>
                        </a:rPr>
                        <a:t>Biología </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000">
                          <a:latin typeface="Calibri"/>
                          <a:ea typeface="Calibri"/>
                          <a:cs typeface="Times New Roman"/>
                        </a:rPr>
                        <a:t>Física</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s-ES" sz="1000">
                          <a:latin typeface="Calibri"/>
                          <a:ea typeface="Calibri"/>
                          <a:cs typeface="Times New Roman"/>
                        </a:rPr>
                        <a:t>Química</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000" dirty="0">
                          <a:latin typeface="Calibri"/>
                          <a:ea typeface="Calibri"/>
                          <a:cs typeface="Times New Roman"/>
                        </a:rPr>
                        <a:t>Elegir una materia:</a:t>
                      </a:r>
                      <a:endParaRPr lang="es-ES" sz="1200" dirty="0">
                        <a:latin typeface="Arial"/>
                        <a:ea typeface="Times New Roman"/>
                        <a:cs typeface="Times New Roman"/>
                      </a:endParaRPr>
                    </a:p>
                    <a:p>
                      <a:pPr algn="ctr">
                        <a:spcAft>
                          <a:spcPts val="0"/>
                        </a:spcAft>
                      </a:pPr>
                      <a:r>
                        <a:rPr lang="es-ES" sz="1000" dirty="0">
                          <a:latin typeface="Calibri"/>
                          <a:ea typeface="Calibri"/>
                          <a:cs typeface="Times New Roman"/>
                        </a:rPr>
                        <a:t>Química</a:t>
                      </a:r>
                      <a:endParaRPr lang="es-ES" sz="1200" dirty="0">
                        <a:latin typeface="Arial"/>
                        <a:ea typeface="Times New Roman"/>
                        <a:cs typeface="Times New Roman"/>
                      </a:endParaRPr>
                    </a:p>
                    <a:p>
                      <a:pPr algn="ctr">
                        <a:spcAft>
                          <a:spcPts val="0"/>
                        </a:spcAft>
                      </a:pPr>
                      <a:r>
                        <a:rPr lang="es-ES" sz="1000" dirty="0">
                          <a:latin typeface="Calibri"/>
                          <a:ea typeface="Calibri"/>
                          <a:cs typeface="Times New Roman"/>
                        </a:rPr>
                        <a:t>Tecnología Industrial II</a:t>
                      </a:r>
                      <a:endParaRPr lang="es-ES" sz="12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6" name="Rectangle 34"/>
          <p:cNvSpPr>
            <a:spLocks noChangeArrowheads="1"/>
          </p:cNvSpPr>
          <p:nvPr/>
        </p:nvSpPr>
        <p:spPr bwMode="auto">
          <a:xfrm>
            <a:off x="2381250" y="190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05" name="Rectangle 1"/>
          <p:cNvSpPr>
            <a:spLocks noChangeArrowheads="1"/>
          </p:cNvSpPr>
          <p:nvPr/>
        </p:nvSpPr>
        <p:spPr bwMode="auto">
          <a:xfrm>
            <a:off x="2376488" y="15875"/>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0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8" name="Rectangle 4"/>
          <p:cNvSpPr>
            <a:spLocks noChangeArrowheads="1"/>
          </p:cNvSpPr>
          <p:nvPr/>
        </p:nvSpPr>
        <p:spPr bwMode="auto">
          <a:xfrm>
            <a:off x="0" y="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1509" name="Rectangle 5"/>
          <p:cNvSpPr>
            <a:spLocks noChangeArrowheads="1"/>
          </p:cNvSpPr>
          <p:nvPr/>
        </p:nvSpPr>
        <p:spPr bwMode="auto">
          <a:xfrm>
            <a:off x="0" y="793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30000" smtClean="0">
                <a:ln>
                  <a:noFill/>
                </a:ln>
                <a:solidFill>
                  <a:schemeClr val="tx1"/>
                </a:solidFill>
                <a:effectLst/>
                <a:latin typeface="Arial" pitchFamily="34" charset="0"/>
                <a:ea typeface="Times New Roman" pitchFamily="18" charset="0"/>
                <a:cs typeface="Arial" pitchFamily="34" charset="0"/>
                <a:hlinkClick r:id="rId7"/>
              </a:rPr>
              <a:t>[</a:t>
            </a:r>
            <a:r>
              <a:rPr kumimoji="0" lang="es-ES" sz="1000" b="0" i="0" u="none" strike="noStrike" cap="none" normalizeH="0" baseline="30000" smtClean="0" bmk="">
                <a:ln>
                  <a:noFill/>
                </a:ln>
                <a:solidFill>
                  <a:schemeClr val="tx1"/>
                </a:solidFill>
                <a:effectLst/>
                <a:latin typeface="Arial" pitchFamily="34" charset="0"/>
                <a:ea typeface="Times New Roman" pitchFamily="18" charset="0"/>
                <a:cs typeface="Arial" pitchFamily="34" charset="0"/>
                <a:hlinkClick r:id="rId7"/>
              </a:rPr>
              <a:t>1]</a:t>
            </a:r>
            <a:r>
              <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Los alumnos que opten por Tecnología Industrial II, obligatoriamente deberán elegir en el apartado 3 una de las de modalidad: Física, Dibujo Técnico II o Geología.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6" name="15 Tabla"/>
          <p:cNvGraphicFramePr>
            <a:graphicFrameLocks noGrp="1"/>
          </p:cNvGraphicFramePr>
          <p:nvPr/>
        </p:nvGraphicFramePr>
        <p:xfrm>
          <a:off x="1428728" y="3643314"/>
          <a:ext cx="5825490" cy="975360"/>
        </p:xfrm>
        <a:graphic>
          <a:graphicData uri="http://schemas.openxmlformats.org/drawingml/2006/table">
            <a:tbl>
              <a:tblPr/>
              <a:tblGrid>
                <a:gridCol w="2859405"/>
                <a:gridCol w="179705"/>
                <a:gridCol w="1076325"/>
                <a:gridCol w="1710055"/>
              </a:tblGrid>
              <a:tr h="0">
                <a:tc>
                  <a:txBody>
                    <a:bodyPr/>
                    <a:lstStyle/>
                    <a:p>
                      <a:pPr algn="ctr">
                        <a:spcAft>
                          <a:spcPts val="0"/>
                        </a:spcAft>
                      </a:pPr>
                      <a:r>
                        <a:rPr lang="es-ES" sz="1000" b="1">
                          <a:latin typeface="Calibri"/>
                          <a:ea typeface="Times New Roman"/>
                          <a:cs typeface="Times New Roman"/>
                        </a:rPr>
                        <a:t>Elige una materia (4 h.)</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5">
                  <a:txBody>
                    <a:bodyPr/>
                    <a:lstStyle/>
                    <a:p>
                      <a:pPr algn="ctr">
                        <a:spcAft>
                          <a:spcPts val="0"/>
                        </a:spcAft>
                      </a:pP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a:spcAft>
                          <a:spcPts val="0"/>
                        </a:spcAft>
                      </a:pPr>
                      <a:r>
                        <a:rPr lang="es-ES" sz="1000" b="1">
                          <a:latin typeface="Calibri"/>
                          <a:ea typeface="Times New Roman"/>
                          <a:cs typeface="Times New Roman"/>
                        </a:rPr>
                        <a:t>Hª Música y Danza</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s-ES"/>
                    </a:p>
                  </a:txBody>
                  <a:tcPr/>
                </a:tc>
              </a:tr>
              <a:tr h="0">
                <a:tc>
                  <a:txBody>
                    <a:bodyPr/>
                    <a:lstStyle/>
                    <a:p>
                      <a:pPr>
                        <a:spcAft>
                          <a:spcPts val="0"/>
                        </a:spcAft>
                      </a:pPr>
                      <a:r>
                        <a:rPr lang="es-ES" sz="1000">
                          <a:latin typeface="Calibri"/>
                          <a:ea typeface="Times New Roman"/>
                          <a:cs typeface="Times New Roman"/>
                        </a:rPr>
                        <a:t>Física</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rowSpan="2" gridSpan="2">
                  <a:txBody>
                    <a:bodyPr/>
                    <a:lstStyle/>
                    <a:p>
                      <a:pPr algn="ctr">
                        <a:spcAft>
                          <a:spcPts val="0"/>
                        </a:spcAft>
                      </a:pPr>
                      <a:r>
                        <a:rPr lang="es-ES" sz="1000">
                          <a:latin typeface="Calibri"/>
                          <a:ea typeface="Times New Roman"/>
                          <a:cs typeface="Times New Roman"/>
                        </a:rPr>
                        <a:t>Hª Música y Danza</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r>
              <a:tr h="0">
                <a:tc>
                  <a:txBody>
                    <a:bodyPr/>
                    <a:lstStyle/>
                    <a:p>
                      <a:pPr>
                        <a:spcAft>
                          <a:spcPts val="0"/>
                        </a:spcAft>
                      </a:pPr>
                      <a:r>
                        <a:rPr lang="es-ES" sz="1000">
                          <a:latin typeface="Calibri"/>
                          <a:ea typeface="Times New Roman"/>
                          <a:cs typeface="Times New Roman"/>
                        </a:rPr>
                        <a:t>Dibujo Técnico II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gridSpan="2" vMerge="1">
                  <a:txBody>
                    <a:bodyPr/>
                    <a:lstStyle/>
                    <a:p>
                      <a:endParaRPr lang="es-ES"/>
                    </a:p>
                  </a:txBody>
                  <a:tcPr/>
                </a:tc>
                <a:tc hMerge="1" vMerge="1">
                  <a:txBody>
                    <a:bodyPr/>
                    <a:lstStyle/>
                    <a:p>
                      <a:endParaRPr lang="es-ES"/>
                    </a:p>
                  </a:txBody>
                  <a:tcPr/>
                </a:tc>
              </a:tr>
              <a:tr h="0">
                <a:tc>
                  <a:txBody>
                    <a:bodyPr/>
                    <a:lstStyle/>
                    <a:p>
                      <a:pPr>
                        <a:spcAft>
                          <a:spcPts val="0"/>
                        </a:spcAft>
                      </a:pPr>
                      <a:r>
                        <a:rPr lang="es-ES" sz="1000">
                          <a:latin typeface="Calibri"/>
                          <a:ea typeface="Times New Roman"/>
                          <a:cs typeface="Times New Roman"/>
                        </a:rPr>
                        <a:t>Geología</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rowSpan="2">
                  <a:txBody>
                    <a:bodyPr/>
                    <a:lstStyle/>
                    <a:p>
                      <a:pPr algn="ctr">
                        <a:spcAft>
                          <a:spcPts val="0"/>
                        </a:spcAft>
                      </a:pPr>
                      <a:r>
                        <a:rPr lang="es-ES" sz="1000">
                          <a:latin typeface="Calibri"/>
                          <a:ea typeface="Times New Roman"/>
                          <a:cs typeface="Times New Roman"/>
                        </a:rPr>
                        <a:t>Elegir </a:t>
                      </a:r>
                      <a:r>
                        <a:rPr lang="es-ES" sz="1000" b="1">
                          <a:latin typeface="Calibri"/>
                          <a:ea typeface="Times New Roman"/>
                          <a:cs typeface="Times New Roman"/>
                        </a:rPr>
                        <a:t>una</a:t>
                      </a:r>
                      <a:r>
                        <a:rPr lang="es-ES" sz="1000">
                          <a:latin typeface="Calibri"/>
                          <a:ea typeface="Times New Roman"/>
                          <a:cs typeface="Times New Roman"/>
                        </a:rPr>
                        <a:t> materia</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a:latin typeface="Calibri"/>
                          <a:ea typeface="Times New Roman"/>
                          <a:cs typeface="Times New Roman"/>
                        </a:rPr>
                        <a:t>Ed. Física y vida activa</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vMerge="1">
                  <a:txBody>
                    <a:bodyPr/>
                    <a:lstStyle/>
                    <a:p>
                      <a:endParaRPr lang="es-ES"/>
                    </a:p>
                  </a:txBody>
                  <a:tcPr/>
                </a:tc>
                <a:tc>
                  <a:txBody>
                    <a:bodyPr/>
                    <a:lstStyle/>
                    <a:p>
                      <a:pPr>
                        <a:spcAft>
                          <a:spcPts val="0"/>
                        </a:spcAft>
                      </a:pPr>
                      <a:r>
                        <a:rPr lang="es-ES" sz="1000">
                          <a:latin typeface="Calibri"/>
                          <a:ea typeface="Times New Roman"/>
                          <a:cs typeface="Times New Roman"/>
                        </a:rPr>
                        <a:t>Religión (C,J,E ó 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spcAft>
                          <a:spcPts val="0"/>
                        </a:spcAft>
                      </a:pPr>
                      <a:endParaRPr lang="es-ES" sz="1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000" dirty="0">
                          <a:latin typeface="Calibri"/>
                          <a:ea typeface="Times New Roman"/>
                          <a:cs typeface="Times New Roman"/>
                        </a:rPr>
                        <a:t>Hª y Cultura de Aragón</a:t>
                      </a:r>
                      <a:endParaRPr lang="es-ES"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14" name="Rectangle 29"/>
          <p:cNvSpPr>
            <a:spLocks noChangeArrowheads="1"/>
          </p:cNvSpPr>
          <p:nvPr/>
        </p:nvSpPr>
        <p:spPr bwMode="auto">
          <a:xfrm>
            <a:off x="2395538" y="2540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5" name="Rectangle 30"/>
          <p:cNvSpPr>
            <a:spLocks noChangeArrowheads="1"/>
          </p:cNvSpPr>
          <p:nvPr/>
        </p:nvSpPr>
        <p:spPr bwMode="auto">
          <a:xfrm>
            <a:off x="2393950" y="2381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3" name="Rectangle 32"/>
          <p:cNvSpPr>
            <a:spLocks noChangeArrowheads="1"/>
          </p:cNvSpPr>
          <p:nvPr/>
        </p:nvSpPr>
        <p:spPr bwMode="auto">
          <a:xfrm>
            <a:off x="2395538"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1" name="Rectangle 33"/>
          <p:cNvSpPr>
            <a:spLocks noChangeArrowheads="1"/>
          </p:cNvSpPr>
          <p:nvPr/>
        </p:nvSpPr>
        <p:spPr bwMode="auto">
          <a:xfrm>
            <a:off x="1323975"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2" name="Rectangle 34"/>
          <p:cNvSpPr>
            <a:spLocks noChangeArrowheads="1"/>
          </p:cNvSpPr>
          <p:nvPr/>
        </p:nvSpPr>
        <p:spPr bwMode="auto">
          <a:xfrm>
            <a:off x="1323975" y="190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7" name="Rectangle 35"/>
          <p:cNvSpPr>
            <a:spLocks noChangeArrowheads="1"/>
          </p:cNvSpPr>
          <p:nvPr/>
        </p:nvSpPr>
        <p:spPr bwMode="auto">
          <a:xfrm>
            <a:off x="2032000" y="2540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6" name="Rectangle 36"/>
          <p:cNvSpPr>
            <a:spLocks noChangeArrowheads="1"/>
          </p:cNvSpPr>
          <p:nvPr/>
        </p:nvSpPr>
        <p:spPr bwMode="auto">
          <a:xfrm>
            <a:off x="2403475" y="2381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0" name="Rectangle 6"/>
          <p:cNvSpPr>
            <a:spLocks noChangeArrowheads="1"/>
          </p:cNvSpPr>
          <p:nvPr/>
        </p:nvSpPr>
        <p:spPr bwMode="auto">
          <a:xfrm>
            <a:off x="1323975"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3.</a:t>
            </a:r>
            <a:r>
              <a:rPr kumimoji="0" lang="es-E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Elija </a:t>
            </a:r>
            <a:r>
              <a:rPr kumimoji="0" lang="es-ES" sz="12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una</a:t>
            </a:r>
            <a:r>
              <a:rPr kumimoji="0" lang="es-E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de las columnas:</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6" name="25 Tabla"/>
          <p:cNvGraphicFramePr>
            <a:graphicFrameLocks noGrp="1"/>
          </p:cNvGraphicFramePr>
          <p:nvPr/>
        </p:nvGraphicFramePr>
        <p:xfrm>
          <a:off x="2357422" y="4857760"/>
          <a:ext cx="3600450" cy="655955"/>
        </p:xfrm>
        <a:graphic>
          <a:graphicData uri="http://schemas.openxmlformats.org/drawingml/2006/table">
            <a:tbl>
              <a:tblPr/>
              <a:tblGrid>
                <a:gridCol w="3600450"/>
              </a:tblGrid>
              <a:tr h="0">
                <a:tc>
                  <a:txBody>
                    <a:bodyPr/>
                    <a:lstStyle/>
                    <a:p>
                      <a:pPr>
                        <a:spcAft>
                          <a:spcPts val="0"/>
                        </a:spcAft>
                      </a:pPr>
                      <a:r>
                        <a:rPr lang="es-ES" sz="1000">
                          <a:latin typeface="Calibri"/>
                          <a:ea typeface="Calibri"/>
                          <a:cs typeface="Times New Roman"/>
                        </a:rPr>
                        <a:t>Ciencias de la tierra y el medioambiente</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000">
                          <a:latin typeface="Calibri"/>
                          <a:ea typeface="Calibri"/>
                          <a:cs typeface="Times New Roman"/>
                        </a:rPr>
                        <a:t>Segunda lengua extranjera: Francés II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000">
                          <a:latin typeface="Calibri"/>
                          <a:ea typeface="Calibri"/>
                          <a:cs typeface="Times New Roman"/>
                        </a:rPr>
                        <a:t>Tecnologías de la información y comunicación II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755">
                <a:tc>
                  <a:txBody>
                    <a:bodyPr/>
                    <a:lstStyle/>
                    <a:p>
                      <a:pPr>
                        <a:spcAft>
                          <a:spcPts val="0"/>
                        </a:spcAft>
                      </a:pPr>
                      <a:r>
                        <a:rPr lang="es-ES" sz="1000" dirty="0">
                          <a:latin typeface="Calibri"/>
                          <a:ea typeface="Calibri"/>
                          <a:cs typeface="Times New Roman"/>
                        </a:rPr>
                        <a:t>Psicología</a:t>
                      </a:r>
                      <a:endParaRPr lang="es-ES"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20" name="Rectangle 25"/>
          <p:cNvSpPr>
            <a:spLocks noChangeArrowheads="1"/>
          </p:cNvSpPr>
          <p:nvPr/>
        </p:nvSpPr>
        <p:spPr bwMode="auto">
          <a:xfrm>
            <a:off x="3128963" y="20638"/>
            <a:ext cx="187325" cy="228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22" name="Rectangle 26"/>
          <p:cNvSpPr>
            <a:spLocks noChangeArrowheads="1"/>
          </p:cNvSpPr>
          <p:nvPr/>
        </p:nvSpPr>
        <p:spPr bwMode="auto">
          <a:xfrm>
            <a:off x="3128963" y="17463"/>
            <a:ext cx="187325" cy="219075"/>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21" name="Rectangle 27"/>
          <p:cNvSpPr>
            <a:spLocks noChangeArrowheads="1"/>
          </p:cNvSpPr>
          <p:nvPr/>
        </p:nvSpPr>
        <p:spPr bwMode="auto">
          <a:xfrm>
            <a:off x="3128963" y="33338"/>
            <a:ext cx="187325" cy="219075"/>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1519" name="Rectangle 68"/>
          <p:cNvSpPr>
            <a:spLocks noChangeArrowheads="1"/>
          </p:cNvSpPr>
          <p:nvPr/>
        </p:nvSpPr>
        <p:spPr bwMode="auto">
          <a:xfrm>
            <a:off x="3128963" y="15875"/>
            <a:ext cx="187325" cy="176213"/>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Tabla"/>
          <p:cNvGraphicFramePr>
            <a:graphicFrameLocks noGrp="1"/>
          </p:cNvGraphicFramePr>
          <p:nvPr/>
        </p:nvGraphicFramePr>
        <p:xfrm>
          <a:off x="1928794" y="1714488"/>
          <a:ext cx="4427220" cy="1493520"/>
        </p:xfrm>
        <a:graphic>
          <a:graphicData uri="http://schemas.openxmlformats.org/drawingml/2006/table">
            <a:tbl>
              <a:tblPr/>
              <a:tblGrid>
                <a:gridCol w="4091940"/>
                <a:gridCol w="335280"/>
              </a:tblGrid>
              <a:tr h="201930">
                <a:tc gridSpan="2">
                  <a:txBody>
                    <a:bodyPr/>
                    <a:lstStyle/>
                    <a:p>
                      <a:pPr algn="ctr">
                        <a:spcAft>
                          <a:spcPts val="0"/>
                        </a:spcAft>
                      </a:pPr>
                      <a:r>
                        <a:rPr lang="es-ES" sz="1400" b="1" dirty="0">
                          <a:latin typeface="Calibri"/>
                          <a:ea typeface="Times New Roman"/>
                          <a:cs typeface="Times New Roman"/>
                        </a:rPr>
                        <a:t>1º de Bachillerato de Humanidades y CC. Sociales</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4145">
                <a:tc gridSpan="2">
                  <a:txBody>
                    <a:bodyPr/>
                    <a:lstStyle/>
                    <a:p>
                      <a:pPr algn="ctr">
                        <a:spcAft>
                          <a:spcPts val="0"/>
                        </a:spcAft>
                      </a:pPr>
                      <a:r>
                        <a:rPr lang="es-ES" sz="1200" i="1">
                          <a:latin typeface="Calibri"/>
                          <a:ea typeface="Times New Roman"/>
                          <a:cs typeface="Times New Roman"/>
                        </a:rPr>
                        <a:t>Obligatorias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s-ES"/>
                    </a:p>
                  </a:txBody>
                  <a:tcPr/>
                </a:tc>
              </a:tr>
              <a:tr h="144145">
                <a:tc>
                  <a:txBody>
                    <a:bodyPr/>
                    <a:lstStyle/>
                    <a:p>
                      <a:pPr>
                        <a:spcAft>
                          <a:spcPts val="0"/>
                        </a:spcAft>
                      </a:pPr>
                      <a:r>
                        <a:rPr lang="es-ES" sz="1200" dirty="0">
                          <a:latin typeface="Calibri"/>
                          <a:ea typeface="Times New Roman"/>
                          <a:cs typeface="Times New Roman"/>
                        </a:rPr>
                        <a:t>Lengua castellana y literatura I </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Lengua extranjera I: Inglés o Francés</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Filosofía </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Educación física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2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Tutoría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1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Cultura científica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dirty="0">
                          <a:latin typeface="Calibri"/>
                          <a:ea typeface="Times New Roman"/>
                          <a:cs typeface="Times New Roman"/>
                        </a:rPr>
                        <a:t>2 h</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6 Tabla"/>
          <p:cNvGraphicFramePr>
            <a:graphicFrameLocks noGrp="1"/>
          </p:cNvGraphicFramePr>
          <p:nvPr/>
        </p:nvGraphicFramePr>
        <p:xfrm>
          <a:off x="1357290" y="3714752"/>
          <a:ext cx="5854700" cy="731520"/>
        </p:xfrm>
        <a:graphic>
          <a:graphicData uri="http://schemas.openxmlformats.org/drawingml/2006/table">
            <a:tbl>
              <a:tblPr/>
              <a:tblGrid>
                <a:gridCol w="2859405"/>
                <a:gridCol w="179705"/>
                <a:gridCol w="2815590"/>
              </a:tblGrid>
              <a:tr h="0">
                <a:tc>
                  <a:txBody>
                    <a:bodyPr/>
                    <a:lstStyle/>
                    <a:p>
                      <a:pPr algn="ctr">
                        <a:spcAft>
                          <a:spcPts val="0"/>
                        </a:spcAft>
                      </a:pPr>
                      <a:r>
                        <a:rPr lang="es-ES" sz="1200" b="1" dirty="0">
                          <a:latin typeface="Calibri"/>
                          <a:ea typeface="Calibri"/>
                          <a:cs typeface="Times New Roman"/>
                        </a:rPr>
                        <a:t>OPCIÓN A</a:t>
                      </a:r>
                      <a:endParaRPr lang="es-ES" sz="12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200" b="1">
                          <a:latin typeface="Calibri"/>
                          <a:ea typeface="Calibri"/>
                          <a:cs typeface="Times New Roman"/>
                        </a:rPr>
                        <a:t>OPCIÓN B</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0">
                <a:tc>
                  <a:txBody>
                    <a:bodyPr/>
                    <a:lstStyle/>
                    <a:p>
                      <a:pPr algn="ctr">
                        <a:spcAft>
                          <a:spcPts val="0"/>
                        </a:spcAft>
                      </a:pPr>
                      <a:r>
                        <a:rPr lang="es-ES" sz="1200">
                          <a:latin typeface="Calibri"/>
                          <a:ea typeface="Calibri"/>
                          <a:cs typeface="Times New Roman"/>
                        </a:rPr>
                        <a:t>Latín I</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200">
                          <a:latin typeface="Calibri"/>
                          <a:ea typeface="Calibri"/>
                          <a:cs typeface="Times New Roman"/>
                        </a:rPr>
                        <a:t>Matemáticas aplicadas a las CC. Sociales I</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s-ES" sz="1200">
                          <a:latin typeface="Calibri"/>
                          <a:ea typeface="Calibri"/>
                          <a:cs typeface="Times New Roman"/>
                        </a:rPr>
                        <a:t>Literatura universal</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200">
                          <a:latin typeface="Calibri"/>
                          <a:ea typeface="Calibri"/>
                          <a:cs typeface="Times New Roman"/>
                        </a:rPr>
                        <a:t>Historia del mundo contemporáneo</a:t>
                      </a:r>
                      <a:endParaRPr lang="es-ES" sz="12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s-ES" sz="1200" dirty="0">
                          <a:latin typeface="Calibri"/>
                          <a:ea typeface="Calibri"/>
                          <a:cs typeface="Times New Roman"/>
                        </a:rPr>
                        <a:t>Griego I</a:t>
                      </a:r>
                      <a:endParaRPr lang="es-ES" sz="12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s-ES" sz="1200" dirty="0">
                          <a:latin typeface="Calibri"/>
                          <a:ea typeface="Calibri"/>
                          <a:cs typeface="Times New Roman"/>
                        </a:rPr>
                        <a:t>Economía</a:t>
                      </a:r>
                      <a:endParaRPr lang="es-ES" sz="12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nvGraphicFramePr>
        <p:xfrm>
          <a:off x="2071670" y="4857760"/>
          <a:ext cx="3956050" cy="548640"/>
        </p:xfrm>
        <a:graphic>
          <a:graphicData uri="http://schemas.openxmlformats.org/drawingml/2006/table">
            <a:tbl>
              <a:tblPr/>
              <a:tblGrid>
                <a:gridCol w="3956050"/>
              </a:tblGrid>
              <a:tr h="0">
                <a:tc>
                  <a:txBody>
                    <a:bodyPr/>
                    <a:lstStyle/>
                    <a:p>
                      <a:pPr>
                        <a:spcAft>
                          <a:spcPts val="0"/>
                        </a:spcAft>
                      </a:pPr>
                      <a:r>
                        <a:rPr lang="es-ES" sz="1200" dirty="0">
                          <a:latin typeface="Calibri"/>
                          <a:ea typeface="Calibri"/>
                          <a:cs typeface="Times New Roman"/>
                        </a:rPr>
                        <a:t>Segunda Lengua extranjera: Francés I</a:t>
                      </a:r>
                      <a:endParaRPr lang="es-ES"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a:latin typeface="Calibri"/>
                          <a:ea typeface="Calibri"/>
                          <a:cs typeface="Times New Roman"/>
                        </a:rPr>
                        <a:t>Tecnologías de la información y comunicación 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dirty="0">
                          <a:latin typeface="Calibri"/>
                          <a:ea typeface="Calibri"/>
                          <a:cs typeface="Times New Roman"/>
                        </a:rPr>
                        <a:t>Dibujo artístico I</a:t>
                      </a:r>
                      <a:endParaRPr lang="es-ES"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457200" y="274638"/>
          <a:ext cx="8229600" cy="582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graphicFrame>
        <p:nvGraphicFramePr>
          <p:cNvPr id="9" name="8 Tabla"/>
          <p:cNvGraphicFramePr>
            <a:graphicFrameLocks noGrp="1"/>
          </p:cNvGraphicFramePr>
          <p:nvPr/>
        </p:nvGraphicFramePr>
        <p:xfrm>
          <a:off x="1785918" y="857232"/>
          <a:ext cx="4733290" cy="1127760"/>
        </p:xfrm>
        <a:graphic>
          <a:graphicData uri="http://schemas.openxmlformats.org/drawingml/2006/table">
            <a:tbl>
              <a:tblPr/>
              <a:tblGrid>
                <a:gridCol w="4410710"/>
                <a:gridCol w="322580"/>
              </a:tblGrid>
              <a:tr h="201930">
                <a:tc gridSpan="2">
                  <a:txBody>
                    <a:bodyPr/>
                    <a:lstStyle/>
                    <a:p>
                      <a:pPr algn="ctr">
                        <a:spcAft>
                          <a:spcPts val="0"/>
                        </a:spcAft>
                      </a:pPr>
                      <a:r>
                        <a:rPr lang="es-ES" sz="1400" b="1" dirty="0">
                          <a:latin typeface="Calibri"/>
                          <a:ea typeface="Times New Roman"/>
                          <a:cs typeface="Times New Roman"/>
                        </a:rPr>
                        <a:t>2º de Bachillerato de Humanidades y CS. Sociales</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44145">
                <a:tc>
                  <a:txBody>
                    <a:bodyPr/>
                    <a:lstStyle/>
                    <a:p>
                      <a:pPr>
                        <a:spcAft>
                          <a:spcPts val="0"/>
                        </a:spcAft>
                      </a:pPr>
                      <a:r>
                        <a:rPr lang="es-ES" sz="1200" dirty="0">
                          <a:latin typeface="Calibri"/>
                          <a:ea typeface="Times New Roman"/>
                          <a:cs typeface="Times New Roman"/>
                        </a:rPr>
                        <a:t>Lengua castellana y literatura II</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4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dirty="0">
                          <a:latin typeface="Calibri"/>
                          <a:ea typeface="Times New Roman"/>
                          <a:cs typeface="Times New Roman"/>
                        </a:rPr>
                        <a:t>Lengua extranjera II: Inglés o Francés</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Historia de España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3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Historia de la filosofía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Calibri"/>
                          <a:ea typeface="Times New Roman"/>
                          <a:cs typeface="Times New Roman"/>
                        </a:rPr>
                        <a:t>4 h</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145">
                <a:tc>
                  <a:txBody>
                    <a:bodyPr/>
                    <a:lstStyle/>
                    <a:p>
                      <a:pPr>
                        <a:spcAft>
                          <a:spcPts val="0"/>
                        </a:spcAft>
                      </a:pPr>
                      <a:r>
                        <a:rPr lang="es-ES" sz="1200">
                          <a:latin typeface="Calibri"/>
                          <a:ea typeface="Times New Roman"/>
                          <a:cs typeface="Times New Roman"/>
                        </a:rPr>
                        <a:t>Tutoría</a:t>
                      </a:r>
                      <a:endParaRPr lang="es-E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dirty="0">
                          <a:latin typeface="Calibri"/>
                          <a:ea typeface="Times New Roman"/>
                          <a:cs typeface="Times New Roman"/>
                        </a:rPr>
                        <a:t>1 h</a:t>
                      </a:r>
                      <a:endParaRPr lang="es-E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nvGraphicFramePr>
        <p:xfrm>
          <a:off x="1214414" y="2071678"/>
          <a:ext cx="6095999" cy="2673656"/>
        </p:xfrm>
        <a:graphic>
          <a:graphicData uri="http://schemas.openxmlformats.org/drawingml/2006/table">
            <a:tbl>
              <a:tblPr/>
              <a:tblGrid>
                <a:gridCol w="1465111"/>
                <a:gridCol w="175123"/>
                <a:gridCol w="2010212"/>
                <a:gridCol w="175123"/>
                <a:gridCol w="873764"/>
                <a:gridCol w="1396666"/>
              </a:tblGrid>
              <a:tr h="184822">
                <a:tc>
                  <a:txBody>
                    <a:bodyPr/>
                    <a:lstStyle/>
                    <a:p>
                      <a:pPr algn="ctr">
                        <a:lnSpc>
                          <a:spcPts val="1500"/>
                        </a:lnSpc>
                        <a:spcAft>
                          <a:spcPts val="0"/>
                        </a:spcAft>
                      </a:pPr>
                      <a:r>
                        <a:rPr lang="es-ES" sz="1200" b="1" dirty="0">
                          <a:latin typeface="Calibri"/>
                          <a:ea typeface="Times New Roman"/>
                        </a:rPr>
                        <a:t> HUMANIDADES</a:t>
                      </a:r>
                      <a:endParaRPr lang="es-ES" sz="1200" dirty="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ts val="1500"/>
                        </a:lnSpc>
                        <a:spcAft>
                          <a:spcPts val="0"/>
                        </a:spcAft>
                      </a:pPr>
                      <a:endParaRPr lang="es-ES" sz="1200">
                        <a:latin typeface="Arial"/>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500"/>
                        </a:lnSpc>
                        <a:spcAft>
                          <a:spcPts val="0"/>
                        </a:spcAft>
                      </a:pPr>
                      <a:r>
                        <a:rPr lang="es-ES" sz="1200" b="1" dirty="0">
                          <a:latin typeface="Calibri"/>
                          <a:ea typeface="Times New Roman"/>
                        </a:rPr>
                        <a:t>CS. SOCIALES</a:t>
                      </a:r>
                      <a:endParaRPr lang="es-ES" sz="1200" dirty="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20955" algn="ctr">
                        <a:lnSpc>
                          <a:spcPts val="1500"/>
                        </a:lnSpc>
                      </a:pPr>
                      <a:endParaRPr lang="es-ES" sz="1000">
                        <a:latin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20955">
                        <a:lnSpc>
                          <a:spcPts val="1500"/>
                        </a:lnSpc>
                      </a:pPr>
                      <a:r>
                        <a:rPr lang="es-ES" sz="1000" b="1">
                          <a:latin typeface="Calibri"/>
                        </a:rPr>
                        <a:t> Hª de la Música y la Danza</a:t>
                      </a:r>
                      <a:endParaRPr lang="es-ES" sz="1000">
                        <a:latin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s-ES"/>
                    </a:p>
                  </a:txBody>
                  <a:tcPr/>
                </a:tc>
              </a:tr>
              <a:tr h="361327">
                <a:tc>
                  <a:txBody>
                    <a:bodyPr/>
                    <a:lstStyle/>
                    <a:p>
                      <a:pPr algn="ctr">
                        <a:lnSpc>
                          <a:spcPts val="1500"/>
                        </a:lnSpc>
                        <a:spcAft>
                          <a:spcPts val="0"/>
                        </a:spcAft>
                      </a:pPr>
                      <a:r>
                        <a:rPr lang="es-ES" sz="1200">
                          <a:latin typeface="Calibri"/>
                          <a:ea typeface="Calibri"/>
                        </a:rPr>
                        <a:t>Latín II</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endParaRPr lang="es-ES" sz="1200">
                        <a:latin typeface="Calibri"/>
                        <a:ea typeface="Calibri"/>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500"/>
                        </a:lnSpc>
                        <a:spcAft>
                          <a:spcPts val="0"/>
                        </a:spcAft>
                      </a:pPr>
                      <a:r>
                        <a:rPr lang="es-ES" sz="1200">
                          <a:latin typeface="Calibri"/>
                          <a:ea typeface="Calibri"/>
                        </a:rPr>
                        <a:t>Matemáticas apl. Cs. Sociales II</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endParaRPr lang="es-ES" sz="1200">
                        <a:latin typeface="Calibri"/>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ts val="1500"/>
                        </a:lnSpc>
                        <a:spcAft>
                          <a:spcPts val="0"/>
                        </a:spcAft>
                      </a:pPr>
                      <a:r>
                        <a:rPr lang="es-ES" sz="1200">
                          <a:latin typeface="Calibri"/>
                          <a:ea typeface="Times New Roman"/>
                        </a:rPr>
                        <a:t>Hª de la Música y la Danza</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355166">
                <a:tc>
                  <a:txBody>
                    <a:bodyPr/>
                    <a:lstStyle/>
                    <a:p>
                      <a:pPr algn="ctr">
                        <a:lnSpc>
                          <a:spcPts val="1500"/>
                        </a:lnSpc>
                        <a:spcAft>
                          <a:spcPts val="0"/>
                        </a:spcAft>
                      </a:pPr>
                      <a:r>
                        <a:rPr lang="es-ES" sz="1200">
                          <a:latin typeface="Calibri"/>
                          <a:ea typeface="Calibri"/>
                        </a:rPr>
                        <a:t>Griego II</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endParaRPr lang="es-ES" sz="1200">
                        <a:latin typeface="Calibri"/>
                        <a:ea typeface="Calibri"/>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500"/>
                        </a:lnSpc>
                        <a:spcAft>
                          <a:spcPts val="0"/>
                        </a:spcAft>
                      </a:pPr>
                      <a:r>
                        <a:rPr lang="es-ES" sz="1200">
                          <a:latin typeface="Calibri"/>
                          <a:ea typeface="Calibri"/>
                        </a:rPr>
                        <a:t>Economía de la empresa</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endParaRPr lang="es-ES" sz="1200">
                        <a:latin typeface="Calibri"/>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a:lnSpc>
                          <a:spcPts val="1500"/>
                        </a:lnSpc>
                        <a:spcAft>
                          <a:spcPts val="0"/>
                        </a:spcAft>
                      </a:pPr>
                      <a:r>
                        <a:rPr lang="es-ES" sz="1200">
                          <a:latin typeface="Calibri"/>
                          <a:ea typeface="Times New Roman"/>
                        </a:rPr>
                        <a:t>Elige </a:t>
                      </a:r>
                      <a:r>
                        <a:rPr lang="es-ES" sz="1200" b="1">
                          <a:latin typeface="Calibri"/>
                          <a:ea typeface="Times New Roman"/>
                        </a:rPr>
                        <a:t>una</a:t>
                      </a:r>
                      <a:r>
                        <a:rPr lang="es-ES" sz="1200">
                          <a:latin typeface="Calibri"/>
                          <a:ea typeface="Times New Roman"/>
                        </a:rPr>
                        <a:t> opción</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500"/>
                        </a:lnSpc>
                      </a:pPr>
                      <a:r>
                        <a:rPr lang="es-ES" sz="1000">
                          <a:latin typeface="Calibri"/>
                        </a:rPr>
                        <a:t>Humanidades: </a:t>
                      </a:r>
                      <a:endParaRPr lang="es-ES" sz="1000">
                        <a:latin typeface="Times New Roman"/>
                      </a:endParaRPr>
                    </a:p>
                    <a:p>
                      <a:pPr>
                        <a:lnSpc>
                          <a:spcPts val="1500"/>
                        </a:lnSpc>
                      </a:pPr>
                      <a:r>
                        <a:rPr lang="es-ES" sz="1000">
                          <a:latin typeface="Calibri"/>
                        </a:rPr>
                        <a:t>Latín II y Griego II</a:t>
                      </a:r>
                      <a:endParaRPr lang="es-ES" sz="1000">
                        <a:latin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970">
                <a:tc>
                  <a:txBody>
                    <a:bodyPr/>
                    <a:lstStyle/>
                    <a:p>
                      <a:pPr algn="ctr">
                        <a:lnSpc>
                          <a:spcPts val="1500"/>
                        </a:lnSpc>
                        <a:spcAft>
                          <a:spcPts val="0"/>
                        </a:spcAft>
                      </a:pPr>
                      <a:r>
                        <a:rPr lang="es-ES" sz="1200">
                          <a:latin typeface="Calibri"/>
                          <a:ea typeface="Times New Roman"/>
                        </a:rPr>
                        <a:t>Elige </a:t>
                      </a:r>
                      <a:r>
                        <a:rPr lang="es-ES" sz="1200" b="1">
                          <a:latin typeface="Calibri"/>
                          <a:ea typeface="Times New Roman"/>
                        </a:rPr>
                        <a:t>una</a:t>
                      </a:r>
                      <a:r>
                        <a:rPr lang="es-ES" sz="1200">
                          <a:latin typeface="Calibri"/>
                          <a:ea typeface="Times New Roman"/>
                        </a:rPr>
                        <a:t> materia:</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ts val="1500"/>
                        </a:lnSpc>
                        <a:spcAft>
                          <a:spcPts val="0"/>
                        </a:spcAft>
                      </a:pPr>
                      <a:endParaRPr lang="es-ES" sz="1200">
                        <a:latin typeface="Calibri"/>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500"/>
                        </a:lnSpc>
                        <a:spcAft>
                          <a:spcPts val="0"/>
                        </a:spcAft>
                      </a:pPr>
                      <a:r>
                        <a:rPr lang="es-ES" sz="1200">
                          <a:latin typeface="Calibri"/>
                          <a:ea typeface="Times New Roman"/>
                        </a:rPr>
                        <a:t>Elige </a:t>
                      </a:r>
                      <a:r>
                        <a:rPr lang="es-ES" sz="1200" b="1">
                          <a:latin typeface="Calibri"/>
                          <a:ea typeface="Times New Roman"/>
                        </a:rPr>
                        <a:t>una</a:t>
                      </a:r>
                      <a:r>
                        <a:rPr lang="es-ES" sz="1200">
                          <a:latin typeface="Calibri"/>
                          <a:ea typeface="Times New Roman"/>
                        </a:rPr>
                        <a:t> materia:</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ts val="1500"/>
                        </a:lnSpc>
                        <a:spcAft>
                          <a:spcPts val="0"/>
                        </a:spcAft>
                      </a:pPr>
                      <a:endParaRPr lang="es-ES" sz="1200">
                        <a:latin typeface="Calibri"/>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ES"/>
                    </a:p>
                  </a:txBody>
                  <a:tcPr/>
                </a:tc>
                <a:tc>
                  <a:txBody>
                    <a:bodyPr/>
                    <a:lstStyle/>
                    <a:p>
                      <a:pPr>
                        <a:lnSpc>
                          <a:spcPts val="1500"/>
                        </a:lnSpc>
                        <a:spcAft>
                          <a:spcPts val="0"/>
                        </a:spcAft>
                      </a:pPr>
                      <a:r>
                        <a:rPr lang="es-ES" sz="1200">
                          <a:latin typeface="Calibri"/>
                          <a:ea typeface="Times New Roman"/>
                        </a:rPr>
                        <a:t> Cs. Sociales: Matemáticas apl. Cs Sociales II y Economía empresa</a:t>
                      </a:r>
                      <a:endParaRPr lang="es-ES" sz="1200">
                        <a:latin typeface="Arial"/>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27">
                <a:tc>
                  <a:txBody>
                    <a:bodyPr/>
                    <a:lstStyle/>
                    <a:p>
                      <a:pPr>
                        <a:lnSpc>
                          <a:spcPts val="1500"/>
                        </a:lnSpc>
                        <a:spcAft>
                          <a:spcPts val="0"/>
                        </a:spcAft>
                      </a:pPr>
                      <a:r>
                        <a:rPr lang="es-ES" sz="1200">
                          <a:latin typeface="Calibri"/>
                          <a:ea typeface="Times New Roman"/>
                        </a:rPr>
                        <a:t>Historia del Arte</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Aft>
                          <a:spcPts val="0"/>
                        </a:spcAft>
                      </a:pP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ts val="1500"/>
                        </a:lnSpc>
                        <a:spcAft>
                          <a:spcPts val="0"/>
                        </a:spcAft>
                      </a:pPr>
                      <a:r>
                        <a:rPr lang="es-ES" sz="1200">
                          <a:latin typeface="Calibri"/>
                          <a:ea typeface="Times New Roman"/>
                        </a:rPr>
                        <a:t>Fundamentos de Adm. y gestión</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Aft>
                          <a:spcPts val="0"/>
                        </a:spcAft>
                      </a:pPr>
                      <a:endParaRPr lang="es-ES" sz="1200">
                        <a:latin typeface="Calibri"/>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a:lnSpc>
                          <a:spcPts val="1500"/>
                        </a:lnSpc>
                        <a:spcAft>
                          <a:spcPts val="0"/>
                        </a:spcAft>
                      </a:pPr>
                      <a:r>
                        <a:rPr lang="es-ES" sz="1200">
                          <a:latin typeface="Calibri"/>
                          <a:ea typeface="Times New Roman"/>
                        </a:rPr>
                        <a:t>Elige </a:t>
                      </a:r>
                      <a:r>
                        <a:rPr lang="es-ES" sz="1200" b="1">
                          <a:latin typeface="Calibri"/>
                          <a:ea typeface="Times New Roman"/>
                        </a:rPr>
                        <a:t>una</a:t>
                      </a:r>
                      <a:r>
                        <a:rPr lang="es-ES" sz="1200">
                          <a:latin typeface="Calibri"/>
                          <a:ea typeface="Times New Roman"/>
                        </a:rPr>
                        <a:t> materia</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es-ES" sz="1000">
                          <a:latin typeface="Calibri"/>
                          <a:ea typeface="Times New Roman"/>
                        </a:rPr>
                        <a:t>Ed. Física y vida activa</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78">
                <a:tc>
                  <a:txBody>
                    <a:bodyPr/>
                    <a:lstStyle/>
                    <a:p>
                      <a:pPr>
                        <a:lnSpc>
                          <a:spcPts val="1500"/>
                        </a:lnSpc>
                        <a:spcAft>
                          <a:spcPts val="0"/>
                        </a:spcAft>
                      </a:pPr>
                      <a:r>
                        <a:rPr lang="es-ES" sz="1200">
                          <a:latin typeface="Calibri"/>
                          <a:ea typeface="Times New Roman"/>
                        </a:rPr>
                        <a:t>Geografía</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Aft>
                          <a:spcPts val="0"/>
                        </a:spcAft>
                      </a:pP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ts val="1500"/>
                        </a:lnSpc>
                        <a:spcAft>
                          <a:spcPts val="0"/>
                        </a:spcAft>
                      </a:pPr>
                      <a:r>
                        <a:rPr lang="es-ES" sz="1200">
                          <a:latin typeface="Calibri"/>
                          <a:ea typeface="Times New Roman"/>
                        </a:rPr>
                        <a:t>Geografía</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Aft>
                          <a:spcPts val="0"/>
                        </a:spcAft>
                      </a:pPr>
                      <a:endParaRPr lang="es-ES" sz="1200">
                        <a:latin typeface="Calibri"/>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ES"/>
                    </a:p>
                  </a:txBody>
                  <a:tcPr/>
                </a:tc>
                <a:tc>
                  <a:txBody>
                    <a:bodyPr/>
                    <a:lstStyle/>
                    <a:p>
                      <a:pPr>
                        <a:lnSpc>
                          <a:spcPts val="1500"/>
                        </a:lnSpc>
                        <a:spcAft>
                          <a:spcPts val="0"/>
                        </a:spcAft>
                      </a:pPr>
                      <a:r>
                        <a:rPr lang="es-ES" sz="1000">
                          <a:latin typeface="Calibri"/>
                          <a:ea typeface="Times New Roman"/>
                        </a:rPr>
                        <a:t>Religión(C,J,E ó I)</a:t>
                      </a:r>
                      <a:endParaRPr lang="es-ES" sz="120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78">
                <a:tc>
                  <a:txBody>
                    <a:bodyPr/>
                    <a:lstStyle/>
                    <a:p>
                      <a:pPr>
                        <a:lnSpc>
                          <a:spcPts val="1500"/>
                        </a:lnSpc>
                        <a:spcAft>
                          <a:spcPts val="0"/>
                        </a:spcAft>
                      </a:pPr>
                      <a:endParaRPr lang="es-ES" sz="1200">
                        <a:latin typeface="Arial"/>
                        <a:ea typeface="Times New Roman"/>
                      </a:endParaRPr>
                    </a:p>
                  </a:txBody>
                  <a:tcPr marL="66603" marR="6660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ts val="1500"/>
                        </a:lnSpc>
                        <a:spcAft>
                          <a:spcPts val="0"/>
                        </a:spcAft>
                      </a:pPr>
                      <a:endParaRPr lang="es-ES" sz="1200">
                        <a:latin typeface="Arial"/>
                        <a:ea typeface="Times New Roman"/>
                      </a:endParaRPr>
                    </a:p>
                  </a:txBody>
                  <a:tcPr marL="66603" marR="66603" marT="0" marB="0" anchor="ctr">
                    <a:lnL>
                      <a:noFill/>
                    </a:lnL>
                    <a:lnR>
                      <a:noFill/>
                    </a:lnR>
                    <a:lnT>
                      <a:noFill/>
                    </a:lnT>
                    <a:lnB>
                      <a:noFill/>
                    </a:lnB>
                  </a:tcPr>
                </a:tc>
                <a:tc>
                  <a:txBody>
                    <a:bodyPr/>
                    <a:lstStyle/>
                    <a:p>
                      <a:pPr>
                        <a:lnSpc>
                          <a:spcPts val="1500"/>
                        </a:lnSpc>
                        <a:spcAft>
                          <a:spcPts val="0"/>
                        </a:spcAft>
                      </a:pPr>
                      <a:endParaRPr lang="es-ES" sz="1200">
                        <a:latin typeface="Arial"/>
                        <a:ea typeface="Times New Roman"/>
                      </a:endParaRPr>
                    </a:p>
                  </a:txBody>
                  <a:tcPr marL="66603" marR="6660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ts val="1500"/>
                        </a:lnSpc>
                        <a:spcAft>
                          <a:spcPts val="0"/>
                        </a:spcAft>
                      </a:pPr>
                      <a:endParaRPr lang="es-ES" sz="1200">
                        <a:latin typeface="Calibri"/>
                        <a:ea typeface="Times New Roman"/>
                      </a:endParaRPr>
                    </a:p>
                  </a:txBody>
                  <a:tcPr marL="66603" marR="66603" marT="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s-ES"/>
                    </a:p>
                  </a:txBody>
                  <a:tcPr/>
                </a:tc>
                <a:tc>
                  <a:txBody>
                    <a:bodyPr/>
                    <a:lstStyle/>
                    <a:p>
                      <a:pPr>
                        <a:lnSpc>
                          <a:spcPts val="1500"/>
                        </a:lnSpc>
                        <a:spcAft>
                          <a:spcPts val="0"/>
                        </a:spcAft>
                      </a:pPr>
                      <a:r>
                        <a:rPr lang="es-ES" sz="1000" dirty="0">
                          <a:latin typeface="Calibri"/>
                          <a:ea typeface="Times New Roman"/>
                        </a:rPr>
                        <a:t>Hª y Cultura de Aragón</a:t>
                      </a:r>
                      <a:endParaRPr lang="es-ES" sz="1200" dirty="0">
                        <a:latin typeface="Arial"/>
                        <a:ea typeface="Times New Roman"/>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92" name="Rectangle 37"/>
          <p:cNvSpPr>
            <a:spLocks noChangeArrowheads="1"/>
          </p:cNvSpPr>
          <p:nvPr/>
        </p:nvSpPr>
        <p:spPr bwMode="auto">
          <a:xfrm>
            <a:off x="68263" y="460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90" name="Rectangle 38"/>
          <p:cNvSpPr>
            <a:spLocks noChangeArrowheads="1"/>
          </p:cNvSpPr>
          <p:nvPr/>
        </p:nvSpPr>
        <p:spPr bwMode="auto">
          <a:xfrm>
            <a:off x="2057400" y="47625"/>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91" name="Rectangle 45"/>
          <p:cNvSpPr>
            <a:spLocks noChangeArrowheads="1"/>
          </p:cNvSpPr>
          <p:nvPr/>
        </p:nvSpPr>
        <p:spPr bwMode="auto">
          <a:xfrm>
            <a:off x="376238" y="4921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8" name="Rectangle 50"/>
          <p:cNvSpPr>
            <a:spLocks noChangeArrowheads="1"/>
          </p:cNvSpPr>
          <p:nvPr/>
        </p:nvSpPr>
        <p:spPr bwMode="auto">
          <a:xfrm>
            <a:off x="4483100" y="2540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6" name="Rectangle 51"/>
          <p:cNvSpPr>
            <a:spLocks noChangeArrowheads="1"/>
          </p:cNvSpPr>
          <p:nvPr/>
        </p:nvSpPr>
        <p:spPr bwMode="auto">
          <a:xfrm>
            <a:off x="4483100" y="28575"/>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7" name="Rectangle 56"/>
          <p:cNvSpPr>
            <a:spLocks noChangeArrowheads="1"/>
          </p:cNvSpPr>
          <p:nvPr/>
        </p:nvSpPr>
        <p:spPr bwMode="auto">
          <a:xfrm>
            <a:off x="1047750" y="428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9" name="Rectangle 57"/>
          <p:cNvSpPr>
            <a:spLocks noChangeArrowheads="1"/>
          </p:cNvSpPr>
          <p:nvPr/>
        </p:nvSpPr>
        <p:spPr bwMode="auto">
          <a:xfrm>
            <a:off x="1049338" y="34925"/>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5" name="Rectangle 106"/>
          <p:cNvSpPr>
            <a:spLocks noChangeArrowheads="1"/>
          </p:cNvSpPr>
          <p:nvPr/>
        </p:nvSpPr>
        <p:spPr bwMode="auto">
          <a:xfrm>
            <a:off x="1260475"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1" name="Rectangle 107"/>
          <p:cNvSpPr>
            <a:spLocks noChangeArrowheads="1"/>
          </p:cNvSpPr>
          <p:nvPr/>
        </p:nvSpPr>
        <p:spPr bwMode="auto">
          <a:xfrm>
            <a:off x="1260475" y="3810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4" name="Rectangle 108"/>
          <p:cNvSpPr>
            <a:spLocks noChangeArrowheads="1"/>
          </p:cNvSpPr>
          <p:nvPr/>
        </p:nvSpPr>
        <p:spPr bwMode="auto">
          <a:xfrm>
            <a:off x="1817688" y="1031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0" name="Rectangle 109"/>
          <p:cNvSpPr>
            <a:spLocks noChangeArrowheads="1"/>
          </p:cNvSpPr>
          <p:nvPr/>
        </p:nvSpPr>
        <p:spPr bwMode="auto">
          <a:xfrm>
            <a:off x="1806575" y="317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2" name="Rectangle 110"/>
          <p:cNvSpPr>
            <a:spLocks noChangeArrowheads="1"/>
          </p:cNvSpPr>
          <p:nvPr/>
        </p:nvSpPr>
        <p:spPr bwMode="auto">
          <a:xfrm>
            <a:off x="4492625" y="3651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78" name="Rectangle 111"/>
          <p:cNvSpPr>
            <a:spLocks noChangeArrowheads="1"/>
          </p:cNvSpPr>
          <p:nvPr/>
        </p:nvSpPr>
        <p:spPr bwMode="auto">
          <a:xfrm>
            <a:off x="4492625" y="317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79" name="Rectangle 112"/>
          <p:cNvSpPr>
            <a:spLocks noChangeArrowheads="1"/>
          </p:cNvSpPr>
          <p:nvPr/>
        </p:nvSpPr>
        <p:spPr bwMode="auto">
          <a:xfrm>
            <a:off x="1212850" y="190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83" name="Rectangle 113"/>
          <p:cNvSpPr>
            <a:spLocks noChangeArrowheads="1"/>
          </p:cNvSpPr>
          <p:nvPr/>
        </p:nvSpPr>
        <p:spPr bwMode="auto">
          <a:xfrm>
            <a:off x="1214438" y="34925"/>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77" name="Rectangle 114"/>
          <p:cNvSpPr>
            <a:spLocks noChangeArrowheads="1"/>
          </p:cNvSpPr>
          <p:nvPr/>
        </p:nvSpPr>
        <p:spPr bwMode="auto">
          <a:xfrm>
            <a:off x="1196975" y="317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graphicFrame>
        <p:nvGraphicFramePr>
          <p:cNvPr id="27" name="26 Tabla"/>
          <p:cNvGraphicFramePr>
            <a:graphicFrameLocks noGrp="1"/>
          </p:cNvGraphicFramePr>
          <p:nvPr/>
        </p:nvGraphicFramePr>
        <p:xfrm>
          <a:off x="2000232" y="4500570"/>
          <a:ext cx="3510915" cy="1097280"/>
        </p:xfrm>
        <a:graphic>
          <a:graphicData uri="http://schemas.openxmlformats.org/drawingml/2006/table">
            <a:tbl>
              <a:tblPr/>
              <a:tblGrid>
                <a:gridCol w="3510915"/>
              </a:tblGrid>
              <a:tr h="0">
                <a:tc>
                  <a:txBody>
                    <a:bodyPr/>
                    <a:lstStyle/>
                    <a:p>
                      <a:pPr>
                        <a:lnSpc>
                          <a:spcPct val="150000"/>
                        </a:lnSpc>
                        <a:spcAft>
                          <a:spcPts val="0"/>
                        </a:spcAft>
                      </a:pPr>
                      <a:r>
                        <a:rPr lang="es-ES" sz="1200">
                          <a:latin typeface="Calibri"/>
                          <a:ea typeface="Calibri"/>
                          <a:cs typeface="Times New Roman"/>
                        </a:rPr>
                        <a:t>Ciencias de la Tierra y el Medioambiente</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a:latin typeface="Calibri"/>
                          <a:ea typeface="Calibri"/>
                          <a:cs typeface="Times New Roman"/>
                        </a:rPr>
                        <a:t>Segunda lengua extranjera: Francés II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a:latin typeface="Calibri"/>
                          <a:ea typeface="Calibri"/>
                          <a:cs typeface="Times New Roman"/>
                        </a:rPr>
                        <a:t>Tecnologías de la información y comunicación II</a:t>
                      </a:r>
                      <a:endParaRPr lang="es-ES"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Psicología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94" name="Rectangle 41"/>
          <p:cNvSpPr>
            <a:spLocks noChangeArrowheads="1"/>
          </p:cNvSpPr>
          <p:nvPr/>
        </p:nvSpPr>
        <p:spPr bwMode="auto">
          <a:xfrm>
            <a:off x="3128963" y="25400"/>
            <a:ext cx="238125" cy="207963"/>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95" name="Rectangle 42"/>
          <p:cNvSpPr>
            <a:spLocks noChangeArrowheads="1"/>
          </p:cNvSpPr>
          <p:nvPr/>
        </p:nvSpPr>
        <p:spPr bwMode="auto">
          <a:xfrm>
            <a:off x="3128963" y="41275"/>
            <a:ext cx="238125" cy="176213"/>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96" name="Rectangle 44"/>
          <p:cNvSpPr>
            <a:spLocks noChangeArrowheads="1"/>
          </p:cNvSpPr>
          <p:nvPr/>
        </p:nvSpPr>
        <p:spPr bwMode="auto">
          <a:xfrm>
            <a:off x="3128963" y="25400"/>
            <a:ext cx="238125" cy="187325"/>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4593" name="Rectangle 69"/>
          <p:cNvSpPr>
            <a:spLocks noChangeArrowheads="1"/>
          </p:cNvSpPr>
          <p:nvPr/>
        </p:nvSpPr>
        <p:spPr bwMode="auto">
          <a:xfrm>
            <a:off x="3128963" y="11113"/>
            <a:ext cx="238125" cy="176212"/>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475865684"/>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1 Rectángulo"/>
          <p:cNvSpPr/>
          <p:nvPr/>
        </p:nvSpPr>
        <p:spPr>
          <a:xfrm>
            <a:off x="539552" y="1268760"/>
            <a:ext cx="8013898" cy="2246769"/>
          </a:xfrm>
          <a:prstGeom prst="rect">
            <a:avLst/>
          </a:prstGeom>
        </p:spPr>
        <p:txBody>
          <a:bodyPr wrap="square">
            <a:spAutoFit/>
          </a:bodyPr>
          <a:lstStyle/>
          <a:p>
            <a:r>
              <a:rPr lang="es-ES" sz="1400" b="1" u="sng" dirty="0"/>
              <a:t>PRUEBA DE ACCESO A CICLOS FORMATIVOS DE GRADO MEDIO</a:t>
            </a:r>
            <a:endParaRPr lang="es-ES" sz="1400" dirty="0"/>
          </a:p>
          <a:p>
            <a:r>
              <a:rPr lang="es-ES" sz="1400" b="1" dirty="0"/>
              <a:t> </a:t>
            </a:r>
            <a:endParaRPr lang="es-ES" sz="1400" dirty="0"/>
          </a:p>
          <a:p>
            <a:endParaRPr lang="es-ES" sz="1400" dirty="0"/>
          </a:p>
          <a:p>
            <a:r>
              <a:rPr lang="es-ES" sz="1400" b="1" u="sng" dirty="0"/>
              <a:t>Condiciones de acceso a las pruebas</a:t>
            </a:r>
            <a:r>
              <a:rPr lang="es-ES" sz="1400" u="sng" dirty="0"/>
              <a:t>:</a:t>
            </a:r>
            <a:endParaRPr lang="es-ES" sz="1400" dirty="0"/>
          </a:p>
          <a:p>
            <a:r>
              <a:rPr lang="es-ES" sz="1400" dirty="0"/>
              <a:t>- Podrán presentarse a la prueba de acceso de grado medio quienes careciendo de los requisitos académicos que permiten el acceso directo a los ciclos formativos de grado medio de formación profesional (título de graduado en ESO) tengan 17 años de edad en el año natural en que se realiza la prueba (hasta 31 de diciembre de 2017).</a:t>
            </a:r>
          </a:p>
          <a:p>
            <a:r>
              <a:rPr lang="es-ES" sz="1400" dirty="0"/>
              <a:t>- También pueden presentarse aquellos aspirantes que teniendo la prueba de acceso a grado medio superada deseen elevar la calificación obtenida con anterioridad.</a:t>
            </a:r>
          </a:p>
        </p:txBody>
      </p:sp>
      <p:pic>
        <p:nvPicPr>
          <p:cNvPr id="2051"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3568" y="3515529"/>
            <a:ext cx="7200800" cy="3081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971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632242385"/>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631322278"/>
              </p:ext>
            </p:extLst>
          </p:nvPr>
        </p:nvGraphicFramePr>
        <p:xfrm>
          <a:off x="1835696" y="1772816"/>
          <a:ext cx="4197041" cy="4674960"/>
        </p:xfrm>
        <a:graphic>
          <a:graphicData uri="http://schemas.openxmlformats.org/drawingml/2006/table">
            <a:tbl>
              <a:tblPr firstRow="1" firstCol="1" bandRow="1">
                <a:tableStyleId>{5C22544A-7EE6-4342-B048-85BDC9FD1C3A}</a:tableStyleId>
              </a:tblPr>
              <a:tblGrid>
                <a:gridCol w="1123694"/>
                <a:gridCol w="1899462"/>
                <a:gridCol w="1173885"/>
              </a:tblGrid>
              <a:tr h="280680">
                <a:tc>
                  <a:txBody>
                    <a:bodyPr/>
                    <a:lstStyle/>
                    <a:p>
                      <a:pPr algn="ctr">
                        <a:spcAft>
                          <a:spcPts val="300"/>
                        </a:spcAft>
                      </a:pPr>
                      <a:r>
                        <a:rPr lang="es-ES" sz="900" dirty="0">
                          <a:effectLst/>
                        </a:rPr>
                        <a:t>Familia Profesional</a:t>
                      </a:r>
                      <a:endParaRPr lang="es-ES" sz="900" dirty="0">
                        <a:effectLst/>
                        <a:latin typeface="Times New Roman"/>
                        <a:ea typeface="Times New Roman"/>
                      </a:endParaRPr>
                    </a:p>
                  </a:txBody>
                  <a:tcPr marL="52627" marR="52627" marT="0" marB="0"/>
                </a:tc>
                <a:tc>
                  <a:txBody>
                    <a:bodyPr/>
                    <a:lstStyle/>
                    <a:p>
                      <a:pPr algn="ctr">
                        <a:spcAft>
                          <a:spcPts val="300"/>
                        </a:spcAft>
                      </a:pPr>
                      <a:r>
                        <a:rPr lang="es-ES" sz="900">
                          <a:effectLst/>
                        </a:rPr>
                        <a:t>Ciclo Formativo Grado Medio (CFGM)</a:t>
                      </a:r>
                      <a:endParaRPr lang="es-ES" sz="900">
                        <a:effectLst/>
                        <a:latin typeface="Times New Roman"/>
                        <a:ea typeface="Times New Roman"/>
                      </a:endParaRPr>
                    </a:p>
                  </a:txBody>
                  <a:tcPr marL="52627" marR="52627" marT="0" marB="0"/>
                </a:tc>
                <a:tc>
                  <a:txBody>
                    <a:bodyPr/>
                    <a:lstStyle/>
                    <a:p>
                      <a:pPr algn="ctr">
                        <a:spcAft>
                          <a:spcPts val="300"/>
                        </a:spcAft>
                      </a:pPr>
                      <a:r>
                        <a:rPr lang="es-ES" sz="900">
                          <a:effectLst/>
                        </a:rPr>
                        <a:t>Instituto</a:t>
                      </a:r>
                      <a:endParaRPr lang="es-ES" sz="900">
                        <a:effectLst/>
                        <a:latin typeface="Times New Roman"/>
                        <a:ea typeface="Times New Roman"/>
                      </a:endParaRPr>
                    </a:p>
                  </a:txBody>
                  <a:tcPr marL="52627" marR="52627" marT="0" marB="0"/>
                </a:tc>
              </a:tr>
              <a:tr h="280680">
                <a:tc>
                  <a:txBody>
                    <a:bodyPr/>
                    <a:lstStyle/>
                    <a:p>
                      <a:pPr>
                        <a:spcAft>
                          <a:spcPts val="300"/>
                        </a:spcAft>
                      </a:pPr>
                      <a:r>
                        <a:rPr lang="es-ES" sz="900" dirty="0">
                          <a:effectLst/>
                        </a:rPr>
                        <a:t>Administración y Gestión</a:t>
                      </a:r>
                      <a:endParaRPr lang="es-ES" sz="900" dirty="0">
                        <a:effectLst/>
                        <a:latin typeface="Times New Roman"/>
                        <a:ea typeface="Times New Roman"/>
                      </a:endParaRPr>
                    </a:p>
                  </a:txBody>
                  <a:tcPr marL="52627" marR="52627" marT="0" marB="0"/>
                </a:tc>
                <a:tc>
                  <a:txBody>
                    <a:bodyPr/>
                    <a:lstStyle/>
                    <a:p>
                      <a:pPr>
                        <a:spcAft>
                          <a:spcPts val="300"/>
                        </a:spcAft>
                      </a:pPr>
                      <a:r>
                        <a:rPr lang="es-ES" sz="900">
                          <a:effectLst/>
                        </a:rPr>
                        <a:t>Gestión administrativa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IES Sierra de Guara</a:t>
                      </a:r>
                      <a:endParaRPr lang="es-ES" sz="900">
                        <a:effectLst/>
                        <a:latin typeface="Times New Roman"/>
                        <a:ea typeface="Times New Roman"/>
                      </a:endParaRPr>
                    </a:p>
                  </a:txBody>
                  <a:tcPr marL="52627" marR="52627" marT="0" marB="0"/>
                </a:tc>
              </a:tr>
              <a:tr h="619835">
                <a:tc>
                  <a:txBody>
                    <a:bodyPr/>
                    <a:lstStyle/>
                    <a:p>
                      <a:pPr>
                        <a:spcAft>
                          <a:spcPts val="300"/>
                        </a:spcAft>
                      </a:pPr>
                      <a:r>
                        <a:rPr lang="es-ES" sz="900">
                          <a:effectLst/>
                        </a:rPr>
                        <a:t>Agraria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Producción agropecuaria</a:t>
                      </a:r>
                    </a:p>
                    <a:p>
                      <a:pPr>
                        <a:spcAft>
                          <a:spcPts val="300"/>
                        </a:spcAft>
                      </a:pPr>
                      <a:r>
                        <a:rPr lang="es-ES" sz="900">
                          <a:effectLst/>
                        </a:rPr>
                        <a:t>Jardinería y floristería</a:t>
                      </a:r>
                    </a:p>
                    <a:p>
                      <a:pPr>
                        <a:spcAft>
                          <a:spcPts val="300"/>
                        </a:spcAft>
                      </a:pPr>
                      <a:r>
                        <a:rPr lang="es-ES" sz="900">
                          <a:effectLst/>
                        </a:rPr>
                        <a:t>Aprovechamiento y conservación del medio natural</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CPIFP Montearagón</a:t>
                      </a:r>
                      <a:endParaRPr lang="es-ES" sz="900">
                        <a:effectLst/>
                        <a:latin typeface="Times New Roman"/>
                        <a:ea typeface="Times New Roman"/>
                      </a:endParaRPr>
                    </a:p>
                  </a:txBody>
                  <a:tcPr marL="52627" marR="52627" marT="0" marB="0"/>
                </a:tc>
              </a:tr>
              <a:tr h="280680">
                <a:tc>
                  <a:txBody>
                    <a:bodyPr/>
                    <a:lstStyle/>
                    <a:p>
                      <a:pPr>
                        <a:spcAft>
                          <a:spcPts val="300"/>
                        </a:spcAft>
                      </a:pPr>
                      <a:r>
                        <a:rPr lang="es-ES" sz="900">
                          <a:effectLst/>
                        </a:rPr>
                        <a:t>Electricidad y electrónica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Instalaciones eléctricas y automáticas</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CPIFP Pirámide</a:t>
                      </a:r>
                      <a:endParaRPr lang="es-ES" sz="900">
                        <a:effectLst/>
                        <a:latin typeface="Times New Roman"/>
                        <a:ea typeface="Times New Roman"/>
                      </a:endParaRPr>
                    </a:p>
                  </a:txBody>
                  <a:tcPr marL="52627" marR="52627" marT="0" marB="0"/>
                </a:tc>
              </a:tr>
              <a:tr h="140340">
                <a:tc>
                  <a:txBody>
                    <a:bodyPr/>
                    <a:lstStyle/>
                    <a:p>
                      <a:pPr>
                        <a:spcAft>
                          <a:spcPts val="300"/>
                        </a:spcAft>
                      </a:pPr>
                      <a:r>
                        <a:rPr lang="es-ES" sz="900">
                          <a:effectLst/>
                        </a:rPr>
                        <a:t>Fabricación mecánica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Soldadura y Calderería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CPIFP Montearagón</a:t>
                      </a:r>
                      <a:endParaRPr lang="es-ES" sz="900">
                        <a:effectLst/>
                        <a:latin typeface="Times New Roman"/>
                        <a:ea typeface="Times New Roman"/>
                      </a:endParaRPr>
                    </a:p>
                  </a:txBody>
                  <a:tcPr marL="52627" marR="52627" marT="0" marB="0"/>
                </a:tc>
              </a:tr>
              <a:tr h="309917">
                <a:tc>
                  <a:txBody>
                    <a:bodyPr/>
                    <a:lstStyle/>
                    <a:p>
                      <a:pPr>
                        <a:spcAft>
                          <a:spcPts val="300"/>
                        </a:spcAft>
                      </a:pPr>
                      <a:r>
                        <a:rPr lang="es-ES" sz="900">
                          <a:effectLst/>
                        </a:rPr>
                        <a:t>Hostelería y turismo</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Cocina y gastronomía</a:t>
                      </a:r>
                    </a:p>
                    <a:p>
                      <a:pPr>
                        <a:spcAft>
                          <a:spcPts val="300"/>
                        </a:spcAft>
                      </a:pPr>
                      <a:r>
                        <a:rPr lang="es-ES" sz="900">
                          <a:effectLst/>
                        </a:rPr>
                        <a:t>Servicios de restauración</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CPIFP San Lorenzo</a:t>
                      </a:r>
                      <a:endParaRPr lang="es-ES" sz="900">
                        <a:effectLst/>
                        <a:latin typeface="Times New Roman"/>
                        <a:ea typeface="Times New Roman"/>
                      </a:endParaRPr>
                    </a:p>
                  </a:txBody>
                  <a:tcPr marL="52627" marR="52627" marT="0" marB="0"/>
                </a:tc>
              </a:tr>
              <a:tr h="309917">
                <a:tc>
                  <a:txBody>
                    <a:bodyPr/>
                    <a:lstStyle/>
                    <a:p>
                      <a:pPr>
                        <a:spcAft>
                          <a:spcPts val="300"/>
                        </a:spcAft>
                      </a:pPr>
                      <a:r>
                        <a:rPr lang="es-ES" sz="900">
                          <a:effectLst/>
                        </a:rPr>
                        <a:t>Imagen personal</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Estética y belleza</a:t>
                      </a:r>
                    </a:p>
                    <a:p>
                      <a:pPr>
                        <a:spcAft>
                          <a:spcPts val="300"/>
                        </a:spcAft>
                      </a:pPr>
                      <a:r>
                        <a:rPr lang="es-ES" sz="900">
                          <a:effectLst/>
                        </a:rPr>
                        <a:t>Peluquería y estética capilar</a:t>
                      </a:r>
                      <a:endParaRPr lang="es-ES" sz="900">
                        <a:effectLst/>
                        <a:latin typeface="Times New Roman"/>
                        <a:ea typeface="Times New Roman"/>
                      </a:endParaRPr>
                    </a:p>
                  </a:txBody>
                  <a:tcPr marL="52627" marR="52627" marT="0" marB="0"/>
                </a:tc>
                <a:tc>
                  <a:txBody>
                    <a:bodyPr/>
                    <a:lstStyle/>
                    <a:p>
                      <a:pPr>
                        <a:spcAft>
                          <a:spcPts val="300"/>
                        </a:spcAft>
                      </a:pPr>
                      <a:r>
                        <a:rPr lang="en-US" sz="900">
                          <a:effectLst/>
                        </a:rPr>
                        <a:t>CPPF Alfred</a:t>
                      </a:r>
                      <a:endParaRPr lang="es-ES" sz="900">
                        <a:effectLst/>
                      </a:endParaRPr>
                    </a:p>
                    <a:p>
                      <a:pPr>
                        <a:spcAft>
                          <a:spcPts val="300"/>
                        </a:spcAft>
                      </a:pPr>
                      <a:r>
                        <a:rPr lang="en-US" sz="900">
                          <a:effectLst/>
                        </a:rPr>
                        <a:t>CPFP Arte-Miss</a:t>
                      </a:r>
                      <a:endParaRPr lang="es-ES" sz="900">
                        <a:effectLst/>
                        <a:latin typeface="Times New Roman"/>
                        <a:ea typeface="Times New Roman"/>
                      </a:endParaRPr>
                    </a:p>
                  </a:txBody>
                  <a:tcPr marL="52627" marR="52627" marT="0" marB="0"/>
                </a:tc>
              </a:tr>
              <a:tr h="140340">
                <a:tc>
                  <a:txBody>
                    <a:bodyPr/>
                    <a:lstStyle/>
                    <a:p>
                      <a:pPr>
                        <a:spcAft>
                          <a:spcPts val="300"/>
                        </a:spcAft>
                      </a:pPr>
                      <a:r>
                        <a:rPr lang="es-ES" sz="900">
                          <a:effectLst/>
                        </a:rPr>
                        <a:t>Imagen y sonido</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Video, diso-jockey y sonido</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IES Ramón y Cajal</a:t>
                      </a:r>
                      <a:endParaRPr lang="es-ES" sz="900">
                        <a:effectLst/>
                        <a:latin typeface="Times New Roman"/>
                        <a:ea typeface="Times New Roman"/>
                      </a:endParaRPr>
                    </a:p>
                  </a:txBody>
                  <a:tcPr marL="52627" marR="52627" marT="0" marB="0"/>
                </a:tc>
              </a:tr>
              <a:tr h="280680">
                <a:tc>
                  <a:txBody>
                    <a:bodyPr/>
                    <a:lstStyle/>
                    <a:p>
                      <a:pPr>
                        <a:spcAft>
                          <a:spcPts val="300"/>
                        </a:spcAft>
                      </a:pPr>
                      <a:r>
                        <a:rPr lang="es-ES" sz="900">
                          <a:effectLst/>
                        </a:rPr>
                        <a:t>Industrias alimentarias</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Panadería, repostería y confitería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CPIFP San Lorenzo</a:t>
                      </a:r>
                      <a:endParaRPr lang="es-ES" sz="900">
                        <a:effectLst/>
                        <a:latin typeface="Times New Roman"/>
                        <a:ea typeface="Times New Roman"/>
                      </a:endParaRPr>
                    </a:p>
                  </a:txBody>
                  <a:tcPr marL="52627" marR="52627" marT="0" marB="0"/>
                </a:tc>
              </a:tr>
              <a:tr h="280680">
                <a:tc>
                  <a:txBody>
                    <a:bodyPr/>
                    <a:lstStyle/>
                    <a:p>
                      <a:pPr>
                        <a:spcAft>
                          <a:spcPts val="300"/>
                        </a:spcAft>
                      </a:pPr>
                      <a:r>
                        <a:rPr lang="es-ES" sz="900">
                          <a:effectLst/>
                        </a:rPr>
                        <a:t>Informática y telecomunicaciones</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Sistemas microinformáticos y redes</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IES Sierra de Guara</a:t>
                      </a:r>
                      <a:endParaRPr lang="es-ES" sz="900">
                        <a:effectLst/>
                        <a:latin typeface="Times New Roman"/>
                        <a:ea typeface="Times New Roman"/>
                      </a:endParaRPr>
                    </a:p>
                  </a:txBody>
                  <a:tcPr marL="52627" marR="52627" marT="0" marB="0"/>
                </a:tc>
              </a:tr>
              <a:tr h="280680">
                <a:tc>
                  <a:txBody>
                    <a:bodyPr/>
                    <a:lstStyle/>
                    <a:p>
                      <a:pPr>
                        <a:spcAft>
                          <a:spcPts val="300"/>
                        </a:spcAft>
                      </a:pPr>
                      <a:r>
                        <a:rPr lang="es-ES" sz="900">
                          <a:effectLst/>
                        </a:rPr>
                        <a:t>Instalaciones y mantenimiento</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Mantenimiento electromecánico</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IES Sierra de Guara</a:t>
                      </a:r>
                      <a:endParaRPr lang="es-ES" sz="900">
                        <a:effectLst/>
                        <a:latin typeface="Times New Roman"/>
                        <a:ea typeface="Times New Roman"/>
                      </a:endParaRPr>
                    </a:p>
                  </a:txBody>
                  <a:tcPr marL="52627" marR="52627" marT="0" marB="0"/>
                </a:tc>
              </a:tr>
              <a:tr h="309917">
                <a:tc>
                  <a:txBody>
                    <a:bodyPr/>
                    <a:lstStyle/>
                    <a:p>
                      <a:pPr>
                        <a:spcAft>
                          <a:spcPts val="300"/>
                        </a:spcAft>
                      </a:pPr>
                      <a:r>
                        <a:rPr lang="es-ES" sz="900">
                          <a:effectLst/>
                        </a:rPr>
                        <a:t>Química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Operaciones de laboratorio</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CPIFP Pirámide</a:t>
                      </a:r>
                    </a:p>
                    <a:p>
                      <a:pPr>
                        <a:spcAft>
                          <a:spcPts val="300"/>
                        </a:spcAft>
                      </a:pPr>
                      <a:r>
                        <a:rPr lang="es-ES" sz="900">
                          <a:effectLst/>
                        </a:rPr>
                        <a:t> </a:t>
                      </a:r>
                      <a:endParaRPr lang="es-ES" sz="900">
                        <a:effectLst/>
                        <a:latin typeface="Times New Roman"/>
                        <a:ea typeface="Times New Roman"/>
                      </a:endParaRPr>
                    </a:p>
                  </a:txBody>
                  <a:tcPr marL="52627" marR="52627" marT="0" marB="0"/>
                </a:tc>
              </a:tr>
              <a:tr h="309917">
                <a:tc>
                  <a:txBody>
                    <a:bodyPr/>
                    <a:lstStyle/>
                    <a:p>
                      <a:pPr>
                        <a:spcAft>
                          <a:spcPts val="300"/>
                        </a:spcAft>
                      </a:pPr>
                      <a:r>
                        <a:rPr lang="es-ES" sz="900">
                          <a:effectLst/>
                        </a:rPr>
                        <a:t>Sanidad</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Cuidados auxiliares de enfermería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IES Sierra de Guara</a:t>
                      </a:r>
                    </a:p>
                    <a:p>
                      <a:pPr>
                        <a:spcAft>
                          <a:spcPts val="300"/>
                        </a:spcAft>
                      </a:pPr>
                      <a:r>
                        <a:rPr lang="es-ES" sz="900">
                          <a:effectLst/>
                        </a:rPr>
                        <a:t> </a:t>
                      </a:r>
                      <a:endParaRPr lang="es-ES" sz="900">
                        <a:effectLst/>
                        <a:latin typeface="Times New Roman"/>
                        <a:ea typeface="Times New Roman"/>
                      </a:endParaRPr>
                    </a:p>
                  </a:txBody>
                  <a:tcPr marL="52627" marR="52627" marT="0" marB="0"/>
                </a:tc>
              </a:tr>
              <a:tr h="280680">
                <a:tc>
                  <a:txBody>
                    <a:bodyPr/>
                    <a:lstStyle/>
                    <a:p>
                      <a:pPr>
                        <a:spcAft>
                          <a:spcPts val="300"/>
                        </a:spcAft>
                      </a:pPr>
                      <a:r>
                        <a:rPr lang="es-ES" sz="900">
                          <a:effectLst/>
                        </a:rPr>
                        <a:t>Servicios culturales y a la comunidad</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Atención a personas en situación de dependencia</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CPIFP Montearagón</a:t>
                      </a:r>
                      <a:endParaRPr lang="es-ES" sz="900">
                        <a:effectLst/>
                        <a:latin typeface="Times New Roman"/>
                        <a:ea typeface="Times New Roman"/>
                      </a:endParaRPr>
                    </a:p>
                  </a:txBody>
                  <a:tcPr marL="52627" marR="52627" marT="0" marB="0"/>
                </a:tc>
              </a:tr>
              <a:tr h="421020">
                <a:tc>
                  <a:txBody>
                    <a:bodyPr/>
                    <a:lstStyle/>
                    <a:p>
                      <a:pPr>
                        <a:spcAft>
                          <a:spcPts val="300"/>
                        </a:spcAft>
                      </a:pPr>
                      <a:r>
                        <a:rPr lang="es-ES" sz="900">
                          <a:effectLst/>
                        </a:rPr>
                        <a:t>Transporte y mantenimiento de vehículos</a:t>
                      </a:r>
                      <a:endParaRPr lang="es-ES" sz="900">
                        <a:effectLst/>
                        <a:latin typeface="Times New Roman"/>
                        <a:ea typeface="Times New Roman"/>
                      </a:endParaRPr>
                    </a:p>
                  </a:txBody>
                  <a:tcPr marL="52627" marR="52627" marT="0" marB="0"/>
                </a:tc>
                <a:tc>
                  <a:txBody>
                    <a:bodyPr/>
                    <a:lstStyle/>
                    <a:p>
                      <a:pPr>
                        <a:spcAft>
                          <a:spcPts val="300"/>
                        </a:spcAft>
                      </a:pPr>
                      <a:r>
                        <a:rPr lang="es-ES" sz="900">
                          <a:effectLst/>
                        </a:rPr>
                        <a:t>Electromecánica de vehículos automóviles</a:t>
                      </a:r>
                      <a:endParaRPr lang="es-ES" sz="900">
                        <a:effectLst/>
                        <a:latin typeface="Times New Roman"/>
                        <a:ea typeface="Times New Roman"/>
                      </a:endParaRPr>
                    </a:p>
                  </a:txBody>
                  <a:tcPr marL="52627" marR="52627" marT="0" marB="0"/>
                </a:tc>
                <a:tc>
                  <a:txBody>
                    <a:bodyPr/>
                    <a:lstStyle/>
                    <a:p>
                      <a:pPr>
                        <a:spcAft>
                          <a:spcPts val="300"/>
                        </a:spcAft>
                      </a:pPr>
                      <a:r>
                        <a:rPr lang="es-ES" sz="900" dirty="0">
                          <a:effectLst/>
                        </a:rPr>
                        <a:t>IES Sierra de Guara</a:t>
                      </a:r>
                    </a:p>
                    <a:p>
                      <a:pPr>
                        <a:spcAft>
                          <a:spcPts val="300"/>
                        </a:spcAft>
                      </a:pPr>
                      <a:r>
                        <a:rPr lang="es-ES" sz="900" dirty="0">
                          <a:effectLst/>
                        </a:rPr>
                        <a:t> </a:t>
                      </a:r>
                      <a:endParaRPr lang="es-ES" sz="900" dirty="0">
                        <a:effectLst/>
                        <a:latin typeface="Times New Roman"/>
                        <a:ea typeface="Times New Roman"/>
                      </a:endParaRPr>
                    </a:p>
                  </a:txBody>
                  <a:tcPr marL="52627" marR="52627" marT="0" marB="0"/>
                </a:tc>
              </a:tr>
            </a:tbl>
          </a:graphicData>
        </a:graphic>
      </p:graphicFrame>
      <p:sp>
        <p:nvSpPr>
          <p:cNvPr id="5" name="Rectangle 1"/>
          <p:cNvSpPr>
            <a:spLocks noChangeArrowheads="1"/>
          </p:cNvSpPr>
          <p:nvPr/>
        </p:nvSpPr>
        <p:spPr bwMode="auto">
          <a:xfrm>
            <a:off x="971600" y="1268760"/>
            <a:ext cx="600196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En la tabla los Ciclos Formativos de Grado Medio que se imparten en Huesca capital:</a:t>
            </a:r>
            <a:endParaRPr kumimoji="0" lang="es-ES" altLang="es-E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9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599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001187618"/>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8"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5576" y="1340768"/>
            <a:ext cx="7200799" cy="4882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73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49290826"/>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5122"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03648" y="1571625"/>
            <a:ext cx="6264695"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980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541952844"/>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614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03648" y="2204864"/>
            <a:ext cx="5976664" cy="424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359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4107509452"/>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971600" y="1268760"/>
            <a:ext cx="600196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En la tabla los Ciclos Formativos de Grado Medio que se imparten en Huesca capital:</a:t>
            </a:r>
            <a:endParaRPr kumimoji="0" lang="es-ES" altLang="es-E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9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312672470"/>
              </p:ext>
            </p:extLst>
          </p:nvPr>
        </p:nvGraphicFramePr>
        <p:xfrm>
          <a:off x="1691680" y="1699647"/>
          <a:ext cx="5032944" cy="4979674"/>
        </p:xfrm>
        <a:graphic>
          <a:graphicData uri="http://schemas.openxmlformats.org/drawingml/2006/table">
            <a:tbl>
              <a:tblPr firstRow="1" firstCol="1" bandRow="1">
                <a:tableStyleId>{5C22544A-7EE6-4342-B048-85BDC9FD1C3A}</a:tableStyleId>
              </a:tblPr>
              <a:tblGrid>
                <a:gridCol w="1259842"/>
                <a:gridCol w="2531367"/>
                <a:gridCol w="1241735"/>
              </a:tblGrid>
              <a:tr h="0">
                <a:tc>
                  <a:txBody>
                    <a:bodyPr/>
                    <a:lstStyle/>
                    <a:p>
                      <a:pPr algn="ctr">
                        <a:spcAft>
                          <a:spcPts val="300"/>
                        </a:spcAft>
                      </a:pPr>
                      <a:r>
                        <a:rPr lang="es-ES" sz="800">
                          <a:effectLst/>
                        </a:rPr>
                        <a:t>Familia Profesional</a:t>
                      </a:r>
                      <a:endParaRPr lang="es-ES" sz="800">
                        <a:effectLst/>
                        <a:latin typeface="Times New Roman"/>
                        <a:ea typeface="Times New Roman"/>
                      </a:endParaRPr>
                    </a:p>
                  </a:txBody>
                  <a:tcPr marL="43426" marR="43426" marT="0" marB="0"/>
                </a:tc>
                <a:tc>
                  <a:txBody>
                    <a:bodyPr/>
                    <a:lstStyle/>
                    <a:p>
                      <a:pPr algn="ctr">
                        <a:spcAft>
                          <a:spcPts val="300"/>
                        </a:spcAft>
                      </a:pPr>
                      <a:r>
                        <a:rPr lang="es-ES" sz="800">
                          <a:effectLst/>
                        </a:rPr>
                        <a:t>Ciclo Formativo Grado Superior (CFGS)</a:t>
                      </a:r>
                      <a:endParaRPr lang="es-ES" sz="800">
                        <a:effectLst/>
                        <a:latin typeface="Times New Roman"/>
                        <a:ea typeface="Times New Roman"/>
                      </a:endParaRPr>
                    </a:p>
                  </a:txBody>
                  <a:tcPr marL="43426" marR="43426" marT="0" marB="0"/>
                </a:tc>
                <a:tc>
                  <a:txBody>
                    <a:bodyPr/>
                    <a:lstStyle/>
                    <a:p>
                      <a:pPr algn="ctr">
                        <a:spcAft>
                          <a:spcPts val="300"/>
                        </a:spcAft>
                      </a:pPr>
                      <a:r>
                        <a:rPr lang="es-ES" sz="800">
                          <a:effectLst/>
                        </a:rPr>
                        <a:t>Instituto</a:t>
                      </a:r>
                      <a:endParaRPr lang="es-ES" sz="800">
                        <a:effectLst/>
                        <a:latin typeface="Times New Roman"/>
                        <a:ea typeface="Times New Roman"/>
                      </a:endParaRPr>
                    </a:p>
                  </a:txBody>
                  <a:tcPr marL="43426" marR="43426" marT="0" marB="0"/>
                </a:tc>
              </a:tr>
              <a:tr h="215790">
                <a:tc>
                  <a:txBody>
                    <a:bodyPr/>
                    <a:lstStyle/>
                    <a:p>
                      <a:pPr>
                        <a:spcAft>
                          <a:spcPts val="300"/>
                        </a:spcAft>
                      </a:pPr>
                      <a:r>
                        <a:rPr lang="es-ES" sz="800">
                          <a:effectLst/>
                        </a:rPr>
                        <a:t>Actividades físicas y deportivas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Animación de actividades físicas y deportivas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Pirámide</a:t>
                      </a:r>
                      <a:endParaRPr lang="es-ES" sz="800">
                        <a:effectLst/>
                        <a:latin typeface="Times New Roman"/>
                        <a:ea typeface="Times New Roman"/>
                      </a:endParaRPr>
                    </a:p>
                  </a:txBody>
                  <a:tcPr marL="43426" marR="43426" marT="0" marB="0"/>
                </a:tc>
              </a:tr>
              <a:tr h="215790">
                <a:tc>
                  <a:txBody>
                    <a:bodyPr/>
                    <a:lstStyle/>
                    <a:p>
                      <a:pPr>
                        <a:spcAft>
                          <a:spcPts val="300"/>
                        </a:spcAft>
                      </a:pPr>
                      <a:r>
                        <a:rPr lang="es-ES" sz="800">
                          <a:effectLst/>
                        </a:rPr>
                        <a:t>Administración y Gestión</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Administración y finanzas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IES Sierra de Guara</a:t>
                      </a:r>
                      <a:endParaRPr lang="es-ES" sz="800">
                        <a:effectLst/>
                        <a:latin typeface="Times New Roman"/>
                        <a:ea typeface="Times New Roman"/>
                      </a:endParaRPr>
                    </a:p>
                  </a:txBody>
                  <a:tcPr marL="43426" marR="43426" marT="0" marB="0"/>
                </a:tc>
              </a:tr>
              <a:tr h="499014">
                <a:tc>
                  <a:txBody>
                    <a:bodyPr/>
                    <a:lstStyle/>
                    <a:p>
                      <a:pPr>
                        <a:spcAft>
                          <a:spcPts val="300"/>
                        </a:spcAft>
                      </a:pPr>
                      <a:r>
                        <a:rPr lang="es-ES" sz="800">
                          <a:effectLst/>
                        </a:rPr>
                        <a:t>Agraria</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Gestión forestal y del medio natural</a:t>
                      </a:r>
                    </a:p>
                    <a:p>
                      <a:pPr>
                        <a:spcAft>
                          <a:spcPts val="300"/>
                        </a:spcAft>
                      </a:pPr>
                      <a:r>
                        <a:rPr lang="es-ES" sz="800">
                          <a:effectLst/>
                        </a:rPr>
                        <a:t>Paisajismo y del medio rural</a:t>
                      </a:r>
                    </a:p>
                    <a:p>
                      <a:pPr>
                        <a:spcAft>
                          <a:spcPts val="300"/>
                        </a:spcAft>
                      </a:pPr>
                      <a:r>
                        <a:rPr lang="es-ES" sz="800">
                          <a:effectLst/>
                        </a:rPr>
                        <a:t>Ganadería y asistencia en sanidad animal</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Montearagón</a:t>
                      </a:r>
                      <a:endParaRPr lang="es-ES" sz="800">
                        <a:effectLst/>
                        <a:latin typeface="Times New Roman"/>
                        <a:ea typeface="Times New Roman"/>
                      </a:endParaRPr>
                    </a:p>
                  </a:txBody>
                  <a:tcPr marL="43426" marR="43426" marT="0" marB="0"/>
                </a:tc>
              </a:tr>
              <a:tr h="215790">
                <a:tc>
                  <a:txBody>
                    <a:bodyPr/>
                    <a:lstStyle/>
                    <a:p>
                      <a:pPr>
                        <a:spcAft>
                          <a:spcPts val="300"/>
                        </a:spcAft>
                      </a:pPr>
                      <a:r>
                        <a:rPr lang="es-ES" sz="800">
                          <a:effectLst/>
                        </a:rPr>
                        <a:t>Edificación y obra civil</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Proyectos de edificación</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Pirámide</a:t>
                      </a:r>
                      <a:endParaRPr lang="es-ES" sz="800">
                        <a:effectLst/>
                        <a:latin typeface="Times New Roman"/>
                        <a:ea typeface="Times New Roman"/>
                      </a:endParaRPr>
                    </a:p>
                  </a:txBody>
                  <a:tcPr marL="43426" marR="43426" marT="0" marB="0"/>
                </a:tc>
              </a:tr>
              <a:tr h="215790">
                <a:tc>
                  <a:txBody>
                    <a:bodyPr/>
                    <a:lstStyle/>
                    <a:p>
                      <a:pPr>
                        <a:spcAft>
                          <a:spcPts val="300"/>
                        </a:spcAft>
                      </a:pPr>
                      <a:r>
                        <a:rPr lang="es-ES" sz="800">
                          <a:effectLst/>
                        </a:rPr>
                        <a:t>Electricidad y electrónica</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Sistemas de telecomunicación e informáticos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Pirámide</a:t>
                      </a:r>
                      <a:endParaRPr lang="es-ES" sz="800">
                        <a:effectLst/>
                        <a:latin typeface="Times New Roman"/>
                        <a:ea typeface="Times New Roman"/>
                      </a:endParaRPr>
                    </a:p>
                  </a:txBody>
                  <a:tcPr marL="43426" marR="43426" marT="0" marB="0"/>
                </a:tc>
              </a:tr>
              <a:tr h="357402">
                <a:tc>
                  <a:txBody>
                    <a:bodyPr/>
                    <a:lstStyle/>
                    <a:p>
                      <a:pPr>
                        <a:spcAft>
                          <a:spcPts val="300"/>
                        </a:spcAft>
                      </a:pPr>
                      <a:r>
                        <a:rPr lang="es-ES" sz="800">
                          <a:effectLst/>
                        </a:rPr>
                        <a:t>Energía y agua</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Eficiencia energética y energía solar térmica</a:t>
                      </a:r>
                    </a:p>
                    <a:p>
                      <a:pPr>
                        <a:spcAft>
                          <a:spcPts val="300"/>
                        </a:spcAft>
                      </a:pPr>
                      <a:r>
                        <a:rPr lang="es-ES" sz="800">
                          <a:effectLst/>
                        </a:rPr>
                        <a:t>Energías renovables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Pirámide</a:t>
                      </a:r>
                      <a:endParaRPr lang="es-ES" sz="800">
                        <a:effectLst/>
                        <a:latin typeface="Times New Roman"/>
                        <a:ea typeface="Times New Roman"/>
                      </a:endParaRPr>
                    </a:p>
                  </a:txBody>
                  <a:tcPr marL="43426" marR="43426" marT="0" marB="0"/>
                </a:tc>
              </a:tr>
              <a:tr h="640626">
                <a:tc>
                  <a:txBody>
                    <a:bodyPr/>
                    <a:lstStyle/>
                    <a:p>
                      <a:pPr>
                        <a:spcAft>
                          <a:spcPts val="300"/>
                        </a:spcAft>
                      </a:pPr>
                      <a:r>
                        <a:rPr lang="es-ES" sz="800">
                          <a:effectLst/>
                        </a:rPr>
                        <a:t>Hostelería y turismo</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Gestión y alojamientos turísticos</a:t>
                      </a:r>
                    </a:p>
                    <a:p>
                      <a:pPr>
                        <a:spcAft>
                          <a:spcPts val="300"/>
                        </a:spcAft>
                      </a:pPr>
                      <a:r>
                        <a:rPr lang="es-ES" sz="800">
                          <a:effectLst/>
                        </a:rPr>
                        <a:t>Guía, información y asistencias turísticas</a:t>
                      </a:r>
                    </a:p>
                    <a:p>
                      <a:pPr>
                        <a:spcAft>
                          <a:spcPts val="300"/>
                        </a:spcAft>
                      </a:pPr>
                      <a:r>
                        <a:rPr lang="es-ES" sz="800">
                          <a:effectLst/>
                        </a:rPr>
                        <a:t>Dirección de servicios de restauración</a:t>
                      </a:r>
                    </a:p>
                    <a:p>
                      <a:pPr>
                        <a:spcAft>
                          <a:spcPts val="300"/>
                        </a:spcAft>
                      </a:pPr>
                      <a:r>
                        <a:rPr lang="es-ES" sz="800">
                          <a:effectLst/>
                        </a:rPr>
                        <a:t>Dirección de cocina</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San Lorenzo</a:t>
                      </a:r>
                      <a:endParaRPr lang="es-ES" sz="800">
                        <a:effectLst/>
                        <a:latin typeface="Times New Roman"/>
                        <a:ea typeface="Times New Roman"/>
                      </a:endParaRPr>
                    </a:p>
                  </a:txBody>
                  <a:tcPr marL="43426" marR="43426" marT="0" marB="0"/>
                </a:tc>
              </a:tr>
              <a:tr h="215790">
                <a:tc>
                  <a:txBody>
                    <a:bodyPr/>
                    <a:lstStyle/>
                    <a:p>
                      <a:pPr>
                        <a:spcAft>
                          <a:spcPts val="300"/>
                        </a:spcAft>
                      </a:pPr>
                      <a:r>
                        <a:rPr lang="es-ES" sz="800">
                          <a:effectLst/>
                        </a:rPr>
                        <a:t>Imagen personal</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Asesoría de imagen personal y corporativa</a:t>
                      </a:r>
                      <a:endParaRPr lang="es-ES" sz="800">
                        <a:effectLst/>
                        <a:latin typeface="Times New Roman"/>
                        <a:ea typeface="Times New Roman"/>
                      </a:endParaRPr>
                    </a:p>
                  </a:txBody>
                  <a:tcPr marL="43426" marR="43426" marT="0" marB="0"/>
                </a:tc>
                <a:tc>
                  <a:txBody>
                    <a:bodyPr/>
                    <a:lstStyle/>
                    <a:p>
                      <a:pPr>
                        <a:spcAft>
                          <a:spcPts val="300"/>
                        </a:spcAft>
                      </a:pPr>
                      <a:r>
                        <a:rPr lang="en-US" sz="800">
                          <a:effectLst/>
                        </a:rPr>
                        <a:t>CPFP Arte-Miss</a:t>
                      </a:r>
                      <a:endParaRPr lang="es-ES" sz="800">
                        <a:effectLst/>
                        <a:latin typeface="Times New Roman"/>
                        <a:ea typeface="Times New Roman"/>
                      </a:endParaRPr>
                    </a:p>
                  </a:txBody>
                  <a:tcPr marL="43426" marR="43426" marT="0" marB="0"/>
                </a:tc>
              </a:tr>
              <a:tr h="215790">
                <a:tc>
                  <a:txBody>
                    <a:bodyPr/>
                    <a:lstStyle/>
                    <a:p>
                      <a:pPr>
                        <a:spcAft>
                          <a:spcPts val="300"/>
                        </a:spcAft>
                      </a:pPr>
                      <a:r>
                        <a:rPr lang="es-ES" sz="800">
                          <a:effectLst/>
                        </a:rPr>
                        <a:t>Imagen y sonido</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Sonido para audiovisuales y espectáculos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IES Ramón y Cajal</a:t>
                      </a:r>
                      <a:endParaRPr lang="es-ES" sz="800">
                        <a:effectLst/>
                        <a:latin typeface="Times New Roman"/>
                        <a:ea typeface="Times New Roman"/>
                      </a:endParaRPr>
                    </a:p>
                  </a:txBody>
                  <a:tcPr marL="43426" marR="43426" marT="0" marB="0"/>
                </a:tc>
              </a:tr>
              <a:tr h="465296">
                <a:tc>
                  <a:txBody>
                    <a:bodyPr/>
                    <a:lstStyle/>
                    <a:p>
                      <a:pPr>
                        <a:spcAft>
                          <a:spcPts val="300"/>
                        </a:spcAft>
                      </a:pPr>
                      <a:r>
                        <a:rPr lang="es-ES" sz="800">
                          <a:effectLst/>
                        </a:rPr>
                        <a:t>Informática y telecomunicaciones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Administración de sistemas informáticos en red</a:t>
                      </a:r>
                    </a:p>
                    <a:p>
                      <a:pPr>
                        <a:spcAft>
                          <a:spcPts val="300"/>
                        </a:spcAft>
                      </a:pPr>
                      <a:r>
                        <a:rPr lang="es-ES" sz="800">
                          <a:effectLst/>
                        </a:rPr>
                        <a:t>Desarrollo de aplicaciones multiplataforma</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IES Sierra de Guara</a:t>
                      </a:r>
                      <a:endParaRPr lang="es-ES" sz="800">
                        <a:effectLst/>
                        <a:latin typeface="Times New Roman"/>
                        <a:ea typeface="Times New Roman"/>
                      </a:endParaRPr>
                    </a:p>
                  </a:txBody>
                  <a:tcPr marL="43426" marR="43426" marT="0" marB="0"/>
                </a:tc>
              </a:tr>
              <a:tr h="215790">
                <a:tc>
                  <a:txBody>
                    <a:bodyPr/>
                    <a:lstStyle/>
                    <a:p>
                      <a:pPr>
                        <a:spcAft>
                          <a:spcPts val="300"/>
                        </a:spcAft>
                      </a:pPr>
                      <a:r>
                        <a:rPr lang="es-ES" sz="800">
                          <a:effectLst/>
                        </a:rPr>
                        <a:t>Instalaciones y mantenimiento</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Mantenimiento de instalaciones térmicas y de fluidos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Pirámide</a:t>
                      </a:r>
                      <a:endParaRPr lang="es-ES" sz="800">
                        <a:effectLst/>
                        <a:latin typeface="Times New Roman"/>
                        <a:ea typeface="Times New Roman"/>
                      </a:endParaRPr>
                    </a:p>
                  </a:txBody>
                  <a:tcPr marL="43426" marR="43426" marT="0" marB="0"/>
                </a:tc>
              </a:tr>
              <a:tr h="249507">
                <a:tc>
                  <a:txBody>
                    <a:bodyPr/>
                    <a:lstStyle/>
                    <a:p>
                      <a:pPr>
                        <a:spcAft>
                          <a:spcPts val="300"/>
                        </a:spcAft>
                      </a:pPr>
                      <a:r>
                        <a:rPr lang="es-ES" sz="800">
                          <a:effectLst/>
                        </a:rPr>
                        <a:t>Química</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Laboratorio de análisis y control de calidad</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Pirámide</a:t>
                      </a:r>
                    </a:p>
                    <a:p>
                      <a:pPr>
                        <a:spcAft>
                          <a:spcPts val="300"/>
                        </a:spcAft>
                      </a:pPr>
                      <a:r>
                        <a:rPr lang="es-ES" sz="800">
                          <a:effectLst/>
                        </a:rPr>
                        <a:t> </a:t>
                      </a:r>
                      <a:endParaRPr lang="es-ES" sz="800">
                        <a:effectLst/>
                        <a:latin typeface="Times New Roman"/>
                        <a:ea typeface="Times New Roman"/>
                      </a:endParaRPr>
                    </a:p>
                  </a:txBody>
                  <a:tcPr marL="43426" marR="43426" marT="0" marB="0"/>
                </a:tc>
              </a:tr>
              <a:tr h="357402">
                <a:tc>
                  <a:txBody>
                    <a:bodyPr/>
                    <a:lstStyle/>
                    <a:p>
                      <a:pPr>
                        <a:spcAft>
                          <a:spcPts val="300"/>
                        </a:spcAft>
                      </a:pPr>
                      <a:r>
                        <a:rPr lang="es-ES" sz="800">
                          <a:effectLst/>
                        </a:rPr>
                        <a:t>Sanidad</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Documentación y administración sanitaria</a:t>
                      </a:r>
                    </a:p>
                    <a:p>
                      <a:pPr>
                        <a:spcAft>
                          <a:spcPts val="300"/>
                        </a:spcAft>
                      </a:pPr>
                      <a:r>
                        <a:rPr lang="es-ES" sz="800">
                          <a:effectLst/>
                        </a:rPr>
                        <a:t>Higiene bucodental</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IES Sierra de Guara</a:t>
                      </a:r>
                    </a:p>
                    <a:p>
                      <a:pPr>
                        <a:spcAft>
                          <a:spcPts val="300"/>
                        </a:spcAft>
                      </a:pPr>
                      <a:r>
                        <a:rPr lang="es-ES" sz="800">
                          <a:effectLst/>
                        </a:rPr>
                        <a:t> </a:t>
                      </a:r>
                      <a:endParaRPr lang="es-ES" sz="800">
                        <a:effectLst/>
                        <a:latin typeface="Times New Roman"/>
                        <a:ea typeface="Times New Roman"/>
                      </a:endParaRPr>
                    </a:p>
                  </a:txBody>
                  <a:tcPr marL="43426" marR="43426" marT="0" marB="0"/>
                </a:tc>
              </a:tr>
              <a:tr h="323684">
                <a:tc>
                  <a:txBody>
                    <a:bodyPr/>
                    <a:lstStyle/>
                    <a:p>
                      <a:pPr>
                        <a:spcAft>
                          <a:spcPts val="300"/>
                        </a:spcAft>
                      </a:pPr>
                      <a:r>
                        <a:rPr lang="es-ES" sz="800">
                          <a:effectLst/>
                        </a:rPr>
                        <a:t>Servicios culturales y a la comunidad</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Animación sociocultural y turística</a:t>
                      </a:r>
                    </a:p>
                    <a:p>
                      <a:pPr>
                        <a:spcAft>
                          <a:spcPts val="300"/>
                        </a:spcAft>
                      </a:pPr>
                      <a:r>
                        <a:rPr lang="es-ES" sz="800">
                          <a:effectLst/>
                        </a:rPr>
                        <a:t>Educación infantil</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CPIFP Montearagón</a:t>
                      </a:r>
                      <a:endParaRPr lang="es-ES" sz="800">
                        <a:effectLst/>
                        <a:latin typeface="Times New Roman"/>
                        <a:ea typeface="Times New Roman"/>
                      </a:endParaRPr>
                    </a:p>
                  </a:txBody>
                  <a:tcPr marL="43426" marR="43426" marT="0" marB="0"/>
                </a:tc>
              </a:tr>
              <a:tr h="357402">
                <a:tc>
                  <a:txBody>
                    <a:bodyPr/>
                    <a:lstStyle/>
                    <a:p>
                      <a:pPr>
                        <a:spcAft>
                          <a:spcPts val="300"/>
                        </a:spcAft>
                      </a:pPr>
                      <a:r>
                        <a:rPr lang="es-ES" sz="800">
                          <a:effectLst/>
                        </a:rPr>
                        <a:t>Transporte y mantenimiento de vehículos</a:t>
                      </a:r>
                      <a:endParaRPr lang="es-ES" sz="800">
                        <a:effectLst/>
                        <a:latin typeface="Times New Roman"/>
                        <a:ea typeface="Times New Roman"/>
                      </a:endParaRPr>
                    </a:p>
                  </a:txBody>
                  <a:tcPr marL="43426" marR="43426" marT="0" marB="0"/>
                </a:tc>
                <a:tc>
                  <a:txBody>
                    <a:bodyPr/>
                    <a:lstStyle/>
                    <a:p>
                      <a:pPr>
                        <a:spcAft>
                          <a:spcPts val="300"/>
                        </a:spcAft>
                      </a:pPr>
                      <a:r>
                        <a:rPr lang="es-ES" sz="800">
                          <a:effectLst/>
                        </a:rPr>
                        <a:t>Automoción</a:t>
                      </a:r>
                      <a:endParaRPr lang="es-ES" sz="800">
                        <a:effectLst/>
                        <a:latin typeface="Times New Roman"/>
                        <a:ea typeface="Times New Roman"/>
                      </a:endParaRPr>
                    </a:p>
                  </a:txBody>
                  <a:tcPr marL="43426" marR="43426" marT="0" marB="0"/>
                </a:tc>
                <a:tc>
                  <a:txBody>
                    <a:bodyPr/>
                    <a:lstStyle/>
                    <a:p>
                      <a:pPr>
                        <a:spcAft>
                          <a:spcPts val="300"/>
                        </a:spcAft>
                      </a:pPr>
                      <a:r>
                        <a:rPr lang="es-ES" sz="800" dirty="0">
                          <a:effectLst/>
                        </a:rPr>
                        <a:t>IES Sierra de Guara</a:t>
                      </a:r>
                    </a:p>
                    <a:p>
                      <a:pPr>
                        <a:spcAft>
                          <a:spcPts val="300"/>
                        </a:spcAft>
                      </a:pPr>
                      <a:r>
                        <a:rPr lang="es-ES" sz="800" dirty="0">
                          <a:effectLst/>
                        </a:rPr>
                        <a:t> </a:t>
                      </a:r>
                      <a:endParaRPr lang="es-ES" sz="800" dirty="0">
                        <a:effectLst/>
                        <a:latin typeface="Times New Roman"/>
                        <a:ea typeface="Times New Roman"/>
                      </a:endParaRPr>
                    </a:p>
                  </a:txBody>
                  <a:tcPr marL="43426" marR="43426" marT="0" marB="0"/>
                </a:tc>
              </a:tr>
            </a:tbl>
          </a:graphicData>
        </a:graphic>
      </p:graphicFrame>
    </p:spTree>
    <p:extLst>
      <p:ext uri="{BB962C8B-B14F-4D97-AF65-F5344CB8AC3E}">
        <p14:creationId xmlns:p14="http://schemas.microsoft.com/office/powerpoint/2010/main" val="211143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667735393"/>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971600" y="1276454"/>
            <a:ext cx="6333785"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En la tabla los Ciclos Formativos de Grado Superior que se imparten en Huesca provincia:</a:t>
            </a:r>
            <a:endParaRPr kumimoji="0" lang="es-ES" altLang="es-E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Rectángulo"/>
          <p:cNvSpPr/>
          <p:nvPr/>
        </p:nvSpPr>
        <p:spPr>
          <a:xfrm>
            <a:off x="827584" y="1691952"/>
            <a:ext cx="6768752" cy="3970318"/>
          </a:xfrm>
          <a:prstGeom prst="rect">
            <a:avLst/>
          </a:prstGeom>
        </p:spPr>
        <p:txBody>
          <a:bodyPr wrap="square">
            <a:spAutoFit/>
          </a:bodyPr>
          <a:lstStyle/>
          <a:p>
            <a:r>
              <a:rPr lang="es-ES" b="1" dirty="0"/>
              <a:t>CICLOS FORMATIVOS DE ENSEÑANZAS ARTÍSTICAS</a:t>
            </a:r>
            <a:endParaRPr lang="es-ES" dirty="0"/>
          </a:p>
          <a:p>
            <a:r>
              <a:rPr lang="es-ES" b="1" dirty="0"/>
              <a:t> </a:t>
            </a:r>
            <a:endParaRPr lang="es-ES" dirty="0"/>
          </a:p>
          <a:p>
            <a:r>
              <a:rPr lang="x-none"/>
              <a:t>En Huesca se imparten además en la Escuela de Artes (</a:t>
            </a:r>
            <a:r>
              <a:rPr lang="x-none" u="sng">
                <a:hlinkClick r:id="rId7"/>
              </a:rPr>
              <a:t>http://www.escueladeartedehuesca.org</a:t>
            </a:r>
            <a:r>
              <a:rPr lang="x-none"/>
              <a:t>) dos ciclos medios:</a:t>
            </a:r>
            <a:endParaRPr lang="es-ES" b="1" dirty="0"/>
          </a:p>
          <a:p>
            <a:r>
              <a:rPr lang="es-ES" dirty="0"/>
              <a:t> </a:t>
            </a:r>
          </a:p>
          <a:p>
            <a:pPr lvl="0"/>
            <a:r>
              <a:rPr lang="x-none"/>
              <a:t>Técnico de Artes Plásticas y Diseño en Asistencia al Producto Gráfico Interactivo. Diseño web.</a:t>
            </a:r>
            <a:endParaRPr lang="es-ES" b="1" dirty="0"/>
          </a:p>
          <a:p>
            <a:pPr lvl="0"/>
            <a:r>
              <a:rPr lang="x-none"/>
              <a:t>Técnico de Artes Plásticas y Diseño en Asistencia al Producto Gráfico Impreso.</a:t>
            </a:r>
            <a:endParaRPr lang="es-ES" b="1" dirty="0"/>
          </a:p>
          <a:p>
            <a:r>
              <a:rPr lang="es-ES" dirty="0"/>
              <a:t> </a:t>
            </a:r>
          </a:p>
          <a:p>
            <a:r>
              <a:rPr lang="es-ES" dirty="0"/>
              <a:t>Para acceder a estos Ciclos se necesita el título de Graduado en ESO o equivalente y realizar una prueba específica (consultar la fecha en la Escuela de Artes)</a:t>
            </a:r>
            <a:br>
              <a:rPr lang="es-ES" dirty="0"/>
            </a:br>
            <a:endParaRPr lang="es-ES" dirty="0"/>
          </a:p>
        </p:txBody>
      </p:sp>
    </p:spTree>
    <p:extLst>
      <p:ext uri="{BB962C8B-B14F-4D97-AF65-F5344CB8AC3E}">
        <p14:creationId xmlns:p14="http://schemas.microsoft.com/office/powerpoint/2010/main" val="94034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4283971989"/>
              </p:ext>
            </p:extLst>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2" name="Rectangle 14"/>
          <p:cNvSpPr>
            <a:spLocks noChangeArrowheads="1"/>
          </p:cNvSpPr>
          <p:nvPr/>
        </p:nvSpPr>
        <p:spPr bwMode="auto">
          <a:xfrm>
            <a:off x="3128963" y="301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3" name="Rectangle 15"/>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1" name="Rectangle 67"/>
          <p:cNvSpPr>
            <a:spLocks noChangeArrowheads="1"/>
          </p:cNvSpPr>
          <p:nvPr/>
        </p:nvSpPr>
        <p:spPr bwMode="auto">
          <a:xfrm>
            <a:off x="3128963" y="2063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6" name="Rectangle 8"/>
          <p:cNvSpPr>
            <a:spLocks noChangeArrowheads="1"/>
          </p:cNvSpPr>
          <p:nvPr/>
        </p:nvSpPr>
        <p:spPr bwMode="auto">
          <a:xfrm>
            <a:off x="3128963" y="39688"/>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9" name="Rectangle 9"/>
          <p:cNvSpPr>
            <a:spLocks noChangeArrowheads="1"/>
          </p:cNvSpPr>
          <p:nvPr/>
        </p:nvSpPr>
        <p:spPr bwMode="auto">
          <a:xfrm>
            <a:off x="3128963" y="17463"/>
            <a:ext cx="104775" cy="115887"/>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8" name="Rectangle 10"/>
          <p:cNvSpPr>
            <a:spLocks noChangeArrowheads="1"/>
          </p:cNvSpPr>
          <p:nvPr/>
        </p:nvSpPr>
        <p:spPr bwMode="auto">
          <a:xfrm>
            <a:off x="3128963" y="44450"/>
            <a:ext cx="104775" cy="115888"/>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87" name="Rectangle 65"/>
          <p:cNvSpPr>
            <a:spLocks noChangeArrowheads="1"/>
          </p:cNvSpPr>
          <p:nvPr/>
        </p:nvSpPr>
        <p:spPr bwMode="auto">
          <a:xfrm flipH="1" flipV="1">
            <a:off x="2012479" y="332657"/>
            <a:ext cx="255265" cy="66600"/>
          </a:xfrm>
          <a:prstGeom prst="rect">
            <a:avLst/>
          </a:prstGeom>
          <a:solidFill>
            <a:srgbClr val="FFFFFF"/>
          </a:solidFill>
          <a:ln w="9360" cap="sq">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20490" name="Rectangle 10"/>
          <p:cNvSpPr>
            <a:spLocks noChangeArrowheads="1"/>
          </p:cNvSpPr>
          <p:nvPr/>
        </p:nvSpPr>
        <p:spPr bwMode="auto">
          <a:xfrm>
            <a:off x="-108520" y="299695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536178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1033</Words>
  <Application>Microsoft Office PowerPoint</Application>
  <PresentationFormat>Presentación en pantalla (4:3)</PresentationFormat>
  <Paragraphs>278</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Pedro</cp:lastModifiedBy>
  <cp:revision>17</cp:revision>
  <dcterms:created xsi:type="dcterms:W3CDTF">2018-05-14T14:11:41Z</dcterms:created>
  <dcterms:modified xsi:type="dcterms:W3CDTF">2018-05-15T07:30:01Z</dcterms:modified>
</cp:coreProperties>
</file>